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5" r:id="rId3"/>
    <p:sldId id="264" r:id="rId4"/>
    <p:sldId id="258" r:id="rId5"/>
    <p:sldId id="259" r:id="rId6"/>
    <p:sldId id="263" r:id="rId7"/>
    <p:sldId id="262" r:id="rId8"/>
    <p:sldId id="266" r:id="rId9"/>
  </p:sldIdLst>
  <p:sldSz cx="41148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67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7" autoAdjust="0"/>
    <p:restoredTop sz="60808" autoAdjust="0"/>
  </p:normalViewPr>
  <p:slideViewPr>
    <p:cSldViewPr snapToGrid="0">
      <p:cViewPr varScale="1">
        <p:scale>
          <a:sx n="113" d="100"/>
          <a:sy n="113" d="100"/>
        </p:scale>
        <p:origin x="3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CD04-2355-41AC-9D51-9333EA1811C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504C-A787-4AA9-9A46-28C50FF99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62uK50M3oQ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62uK50M3oQ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rswn50M384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62uK50M3oQ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rswn50M384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keeping our washrooms tidy, we can help our cleaning teams be more efficient in delivering a clean, hygienic and safe environment for our students and staff to thrive in while saving on costs.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keep washrooms tidy?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Flushing toilets thoroughly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Putting paper towels in bins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flushing pee, poo, and paper in toilets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Keeping the floor dry and tidy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more about the benefits of housekeeping in schools 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none" strike="noStrike" dirty="0">
                <a:solidFill>
                  <a:srgbClr val="2F6B9A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http://ow.ly/62uK50M3oQf</a:t>
            </a:r>
            <a:endParaRPr lang="en-GB" sz="1800" u="none" strike="noStrike" dirty="0">
              <a:solidFill>
                <a:srgbClr val="2F6B9A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#cleaningupdate #cleaningsolution #education #schools #housekeeping #nviro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04C-A787-4AA9-9A46-28C50FF995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8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keeping our school areas tidy, we can help our cleaning teams be more efficient in delivering a clean, hygienic and safe environment for our students and staff while saving money.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keep school areas tidy?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Clearing surfaces before leaving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Putting rubbish in bins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Putting away used crockery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Wiping up any spills immediately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more about the benefits of housekeeping in schools 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none" strike="noStrike" dirty="0">
                <a:solidFill>
                  <a:srgbClr val="2F6B9A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http://ow.ly/62uK50M3oQf</a:t>
            </a:r>
            <a:endParaRPr lang="en-GB" sz="1800" u="none" strike="noStrike" dirty="0">
              <a:solidFill>
                <a:srgbClr val="2F6B9A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#cleaningupdate #cleaningsolution #education #schools #housekeeping #nviro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04C-A787-4AA9-9A46-28C50FF995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5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in partnership with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@NviroLimited,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applying protective coatings to all surfaces within our schools to help reduce the spread of bacteria among students and staff.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Applying protective coatings to our surfaces provides multiple benefits including: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Kills bacteria, viruses, and germs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Reduces sickness among students and staff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a healthier environment without the use of harmful chemicals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Improves attendance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out more about the benefits of using protective schools in schools 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2F6B9A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http://ow.ly/rswn50M384Q</a:t>
            </a:r>
            <a:endParaRPr lang="en-GB" sz="1800" u="sng" dirty="0">
              <a:solidFill>
                <a:srgbClr val="2F6B9A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#cleaningupdate #cleaningsolution #education #schools #protectivecoatings #nviro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04C-A787-4AA9-9A46-28C50FF995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0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asking our students and teachers to help keep our classrooms tidy so that our cleaners can be more efficient to help us save money.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 can keep our classrooms tidy: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Clearing desks before leaving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Putting rubbish in centralised bins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Stacking chairs at the end of the day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Keeping floors clean and tidy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more about the benefits of housekeeping in schools 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none" strike="noStrike" dirty="0">
                <a:solidFill>
                  <a:srgbClr val="2F6B9A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http://ow.ly/62uK50M3oQf</a:t>
            </a:r>
            <a:endParaRPr lang="en-GB" sz="1800" u="none" strike="noStrike" dirty="0">
              <a:solidFill>
                <a:srgbClr val="2F6B9A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#cleaningupdate #cleaningsolution #education #schools #housekeeping #nviro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04C-A787-4AA9-9A46-28C50FF995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cleaning provider,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@NviroLimited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introduced a new cost-effective hygiene solution to our school which will consist of a weekly clean along with applying protective coatings to all surfaces.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Protective coatings kill bacteria, viruses, and germs, reducing sickness levels among students and staff while helping us to save money.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out more about the benefits of using protective coatings in schools 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2F6B9A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http://ow.ly/rswn50M384Q</a:t>
            </a:r>
            <a:endParaRPr lang="en-GB" sz="1800" u="sng" dirty="0">
              <a:solidFill>
                <a:srgbClr val="2F6B9A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#cleaningupdate #cleaningsolution #education #schools #protectivecoatings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04C-A787-4AA9-9A46-28C50FF995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3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we improving cleaning standards and benefiting the environment?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partnership, 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Nviro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introduced new equipment to improve standards and help reduce the environmental impact and promote more sustainable cleaning methods.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introduced cleaning equipment which: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less water than a mop and bucket - Saves 31 litres of water a day (This is the same as two showers)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amount of cleaning chemicals needed to clean floors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n-GB" sz="1800" dirty="0">
                <a:solidFill>
                  <a:srgbClr val="241F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efficient with less power needed for cleaning equipment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800" dirty="0">
                <a:solidFill>
                  <a:srgbClr val="241F21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amount of waste during cleaning, such as disposable mop heads or cloths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introduction of new cleaning equipment, we can positively impact the environment and create a space you want to work in every 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#cleaningupdate #cleaningsolution #education #schools #nviro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504C-A787-4AA9-9A46-28C50FF995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8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" y="673418"/>
            <a:ext cx="3497580" cy="1432560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161223"/>
            <a:ext cx="3086100" cy="993457"/>
          </a:xfrm>
        </p:spPr>
        <p:txBody>
          <a:bodyPr/>
          <a:lstStyle>
            <a:lvl1pPr marL="0" indent="0" algn="ctr">
              <a:buNone/>
              <a:defRPr sz="1080"/>
            </a:lvl1pPr>
            <a:lvl2pPr marL="205740" indent="0" algn="ctr">
              <a:buNone/>
              <a:defRPr sz="900"/>
            </a:lvl2pPr>
            <a:lvl3pPr marL="411480" indent="0" algn="ctr">
              <a:buNone/>
              <a:defRPr sz="810"/>
            </a:lvl3pPr>
            <a:lvl4pPr marL="617220" indent="0" algn="ctr">
              <a:buNone/>
              <a:defRPr sz="720"/>
            </a:lvl4pPr>
            <a:lvl5pPr marL="822960" indent="0" algn="ctr">
              <a:buNone/>
              <a:defRPr sz="720"/>
            </a:lvl5pPr>
            <a:lvl6pPr marL="1028700" indent="0" algn="ctr">
              <a:buNone/>
              <a:defRPr sz="720"/>
            </a:lvl6pPr>
            <a:lvl7pPr marL="1234440" indent="0" algn="ctr">
              <a:buNone/>
              <a:defRPr sz="720"/>
            </a:lvl7pPr>
            <a:lvl8pPr marL="1440180" indent="0" algn="ctr">
              <a:buNone/>
              <a:defRPr sz="720"/>
            </a:lvl8pPr>
            <a:lvl9pPr marL="1645920" indent="0" algn="ctr">
              <a:buNone/>
              <a:defRPr sz="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9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" y="219075"/>
            <a:ext cx="887254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219075"/>
            <a:ext cx="2610326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6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5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0" y="1025844"/>
            <a:ext cx="3549015" cy="1711642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50" y="2753679"/>
            <a:ext cx="3549015" cy="900112"/>
          </a:xfrm>
        </p:spPr>
        <p:txBody>
          <a:bodyPr/>
          <a:lstStyle>
            <a:lvl1pPr marL="0" indent="0">
              <a:buNone/>
              <a:defRPr sz="1080">
                <a:solidFill>
                  <a:schemeClr val="tx1"/>
                </a:solidFill>
              </a:defRPr>
            </a:lvl1pPr>
            <a:lvl2pPr marL="2057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8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70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8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9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3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3" y="1095375"/>
            <a:ext cx="174879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8" y="1095375"/>
            <a:ext cx="174879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1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" y="219076"/>
            <a:ext cx="3549015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9" y="1008698"/>
            <a:ext cx="1740753" cy="494347"/>
          </a:xfrm>
        </p:spPr>
        <p:txBody>
          <a:bodyPr anchor="b"/>
          <a:lstStyle>
            <a:lvl1pPr marL="0" indent="0">
              <a:buNone/>
              <a:defRPr sz="108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9" y="1503045"/>
            <a:ext cx="174075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8" y="1008698"/>
            <a:ext cx="1749326" cy="494347"/>
          </a:xfrm>
        </p:spPr>
        <p:txBody>
          <a:bodyPr anchor="b"/>
          <a:lstStyle>
            <a:lvl1pPr marL="0" indent="0">
              <a:buNone/>
              <a:defRPr sz="108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8" y="1503045"/>
            <a:ext cx="1749326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8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1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9" y="274320"/>
            <a:ext cx="1327130" cy="960120"/>
          </a:xfrm>
        </p:spPr>
        <p:txBody>
          <a:bodyPr anchor="b"/>
          <a:lstStyle>
            <a:lvl1pPr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6" y="592456"/>
            <a:ext cx="2083118" cy="2924175"/>
          </a:xfrm>
        </p:spPr>
        <p:txBody>
          <a:bodyPr/>
          <a:lstStyle>
            <a:lvl1pPr>
              <a:defRPr sz="1440"/>
            </a:lvl1pPr>
            <a:lvl2pPr>
              <a:defRPr sz="1260"/>
            </a:lvl2pPr>
            <a:lvl3pPr>
              <a:defRPr sz="108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9" y="1234440"/>
            <a:ext cx="1327130" cy="2286953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41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9" y="274320"/>
            <a:ext cx="1327130" cy="960120"/>
          </a:xfrm>
        </p:spPr>
        <p:txBody>
          <a:bodyPr anchor="b"/>
          <a:lstStyle>
            <a:lvl1pPr>
              <a:defRPr sz="1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6" y="592456"/>
            <a:ext cx="2083118" cy="2924175"/>
          </a:xfrm>
        </p:spPr>
        <p:txBody>
          <a:bodyPr anchor="t"/>
          <a:lstStyle>
            <a:lvl1pPr marL="0" indent="0">
              <a:buNone/>
              <a:defRPr sz="1440"/>
            </a:lvl1pPr>
            <a:lvl2pPr marL="205740" indent="0">
              <a:buNone/>
              <a:defRPr sz="1260"/>
            </a:lvl2pPr>
            <a:lvl3pPr marL="411480" indent="0">
              <a:buNone/>
              <a:defRPr sz="1080"/>
            </a:lvl3pPr>
            <a:lvl4pPr marL="617220" indent="0">
              <a:buNone/>
              <a:defRPr sz="900"/>
            </a:lvl4pPr>
            <a:lvl5pPr marL="822960" indent="0">
              <a:buNone/>
              <a:defRPr sz="900"/>
            </a:lvl5pPr>
            <a:lvl6pPr marL="1028700" indent="0">
              <a:buNone/>
              <a:defRPr sz="900"/>
            </a:lvl6pPr>
            <a:lvl7pPr marL="1234440" indent="0">
              <a:buNone/>
              <a:defRPr sz="900"/>
            </a:lvl7pPr>
            <a:lvl8pPr marL="1440180" indent="0">
              <a:buNone/>
              <a:defRPr sz="900"/>
            </a:lvl8pPr>
            <a:lvl9pPr marL="164592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9" y="1234440"/>
            <a:ext cx="1327130" cy="2286953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0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3" y="219076"/>
            <a:ext cx="3549015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3" y="1095375"/>
            <a:ext cx="3549015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3" y="3813811"/>
            <a:ext cx="92583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085D-C9E5-4251-92EE-F16582C5BE4C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8" y="3813811"/>
            <a:ext cx="1388745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8" y="3813811"/>
            <a:ext cx="92583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95A3-BD8A-456E-98BF-258B9BEB0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3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11480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" indent="-102870" algn="l" defTabSz="41148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838A366-21C2-9F70-5D9E-79B6B351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06" y="133245"/>
            <a:ext cx="854956" cy="339195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371FEF0F-EB40-E4AC-53CE-6C34415D34E0}"/>
              </a:ext>
            </a:extLst>
          </p:cNvPr>
          <p:cNvSpPr/>
          <p:nvPr/>
        </p:nvSpPr>
        <p:spPr>
          <a:xfrm>
            <a:off x="2131447" y="0"/>
            <a:ext cx="886012" cy="549835"/>
          </a:xfrm>
          <a:prstGeom prst="parallelogram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A1734C4-F44A-7C5C-E06C-2708B362CAB2}"/>
              </a:ext>
            </a:extLst>
          </p:cNvPr>
          <p:cNvSpPr/>
          <p:nvPr/>
        </p:nvSpPr>
        <p:spPr>
          <a:xfrm>
            <a:off x="2057400" y="-1"/>
            <a:ext cx="841188" cy="549835"/>
          </a:xfrm>
          <a:prstGeom prst="parallelogram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50699-56E2-5E9F-53F5-10D8103607D6}"/>
              </a:ext>
            </a:extLst>
          </p:cNvPr>
          <p:cNvSpPr/>
          <p:nvPr/>
        </p:nvSpPr>
        <p:spPr>
          <a:xfrm>
            <a:off x="0" y="0"/>
            <a:ext cx="2366682" cy="549834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F9CF4-55D6-53E5-C6EC-3444B1D49178}"/>
              </a:ext>
            </a:extLst>
          </p:cNvPr>
          <p:cNvSpPr/>
          <p:nvPr/>
        </p:nvSpPr>
        <p:spPr>
          <a:xfrm>
            <a:off x="110041" y="147896"/>
            <a:ext cx="2161018" cy="309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</a:rPr>
              <a:t>Social Media Template Guide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FDC901-A1F4-E938-328F-B9353F49FD06}"/>
              </a:ext>
            </a:extLst>
          </p:cNvPr>
          <p:cNvSpPr/>
          <p:nvPr/>
        </p:nvSpPr>
        <p:spPr>
          <a:xfrm>
            <a:off x="236071" y="645459"/>
            <a:ext cx="3642658" cy="137459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bg1"/>
                </a:solidFill>
              </a:rPr>
              <a:t>How to upload your logo to graphics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CBFEE-DC56-AD7C-C7F8-CF450F27611A}"/>
              </a:ext>
            </a:extLst>
          </p:cNvPr>
          <p:cNvSpPr/>
          <p:nvPr/>
        </p:nvSpPr>
        <p:spPr>
          <a:xfrm>
            <a:off x="236071" y="803836"/>
            <a:ext cx="3642658" cy="73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Go to </a:t>
            </a:r>
            <a:r>
              <a:rPr lang="en-GB" sz="800" b="1" dirty="0">
                <a:solidFill>
                  <a:schemeClr val="tx1"/>
                </a:solidFill>
              </a:rPr>
              <a:t>Insert</a:t>
            </a:r>
            <a:r>
              <a:rPr lang="en-GB" sz="800" dirty="0">
                <a:solidFill>
                  <a:schemeClr val="tx1"/>
                </a:solidFill>
              </a:rPr>
              <a:t> &gt; </a:t>
            </a:r>
            <a:r>
              <a:rPr lang="en-GB" sz="800" b="1" dirty="0">
                <a:solidFill>
                  <a:schemeClr val="tx1"/>
                </a:solidFill>
              </a:rPr>
              <a:t>Pictures</a:t>
            </a:r>
            <a:r>
              <a:rPr lang="en-GB" sz="800" dirty="0">
                <a:solidFill>
                  <a:schemeClr val="tx1"/>
                </a:solidFill>
              </a:rPr>
              <a:t> &gt; </a:t>
            </a:r>
            <a:r>
              <a:rPr lang="en-GB" sz="800" b="1" dirty="0">
                <a:solidFill>
                  <a:schemeClr val="tx1"/>
                </a:solidFill>
              </a:rPr>
              <a:t>This Device</a:t>
            </a:r>
          </a:p>
          <a:p>
            <a:pPr marL="228600" indent="-228600"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Select your file and upload</a:t>
            </a:r>
          </a:p>
          <a:p>
            <a:pPr marL="228600" indent="-228600"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Place your logo on the top left corner, inline with </a:t>
            </a:r>
            <a:r>
              <a:rPr lang="en-GB" sz="800" dirty="0" err="1">
                <a:solidFill>
                  <a:schemeClr val="tx1"/>
                </a:solidFill>
              </a:rPr>
              <a:t>Nviro’s</a:t>
            </a:r>
            <a:r>
              <a:rPr lang="en-GB" sz="800" dirty="0">
                <a:solidFill>
                  <a:schemeClr val="tx1"/>
                </a:solidFill>
              </a:rPr>
              <a:t> logo. Remove the grey box </a:t>
            </a:r>
          </a:p>
          <a:p>
            <a:pPr marL="228600" indent="-228600"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Select your logo and press </a:t>
            </a:r>
            <a:r>
              <a:rPr lang="en-GB" sz="800" b="1" dirty="0" err="1">
                <a:solidFill>
                  <a:schemeClr val="tx1"/>
                </a:solidFill>
              </a:rPr>
              <a:t>Ctrl+C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then click on a different slide and press </a:t>
            </a:r>
            <a:r>
              <a:rPr lang="en-GB" sz="800" b="1" dirty="0" err="1">
                <a:solidFill>
                  <a:schemeClr val="tx1"/>
                </a:solidFill>
              </a:rPr>
              <a:t>Ctrl+V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to add your logo to other graphics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E042AC-6D06-F309-923C-722A8FD2ADCD}"/>
              </a:ext>
            </a:extLst>
          </p:cNvPr>
          <p:cNvSpPr/>
          <p:nvPr/>
        </p:nvSpPr>
        <p:spPr>
          <a:xfrm>
            <a:off x="236071" y="1726594"/>
            <a:ext cx="3642658" cy="137459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bg1"/>
                </a:solidFill>
              </a:rPr>
              <a:t>How to export the graphics to use on your social media pages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1BA5FB-BDA8-69E9-B7E9-60FDDAF90116}"/>
              </a:ext>
            </a:extLst>
          </p:cNvPr>
          <p:cNvSpPr/>
          <p:nvPr/>
        </p:nvSpPr>
        <p:spPr>
          <a:xfrm>
            <a:off x="236071" y="1884971"/>
            <a:ext cx="3642658" cy="519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The social media graphics are shown on slides 3-7. Click on the slide that you wish to export.</a:t>
            </a:r>
          </a:p>
          <a:p>
            <a:pPr marL="228600" indent="-228600"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Go to </a:t>
            </a:r>
            <a:r>
              <a:rPr lang="en-GB" sz="800" b="1" dirty="0">
                <a:solidFill>
                  <a:schemeClr val="tx1"/>
                </a:solidFill>
              </a:rPr>
              <a:t>File</a:t>
            </a:r>
            <a:r>
              <a:rPr lang="en-GB" sz="800" dirty="0">
                <a:solidFill>
                  <a:schemeClr val="tx1"/>
                </a:solidFill>
              </a:rPr>
              <a:t> &gt; </a:t>
            </a:r>
            <a:r>
              <a:rPr lang="en-GB" sz="800" b="1" dirty="0">
                <a:solidFill>
                  <a:schemeClr val="tx1"/>
                </a:solidFill>
              </a:rPr>
              <a:t>Export</a:t>
            </a:r>
            <a:r>
              <a:rPr lang="en-GB" sz="800" dirty="0">
                <a:solidFill>
                  <a:schemeClr val="tx1"/>
                </a:solidFill>
              </a:rPr>
              <a:t> &gt; </a:t>
            </a:r>
            <a:r>
              <a:rPr lang="en-GB" sz="800" b="1" dirty="0">
                <a:solidFill>
                  <a:schemeClr val="tx1"/>
                </a:solidFill>
              </a:rPr>
              <a:t>Change File Type </a:t>
            </a:r>
            <a:r>
              <a:rPr lang="en-GB" sz="800" dirty="0">
                <a:solidFill>
                  <a:schemeClr val="tx1"/>
                </a:solidFill>
              </a:rPr>
              <a:t>&gt; </a:t>
            </a:r>
            <a:r>
              <a:rPr lang="en-GB" sz="800" b="1" dirty="0">
                <a:solidFill>
                  <a:schemeClr val="tx1"/>
                </a:solidFill>
              </a:rPr>
              <a:t>PNG Portable Network Graphics </a:t>
            </a:r>
            <a:r>
              <a:rPr lang="en-GB" sz="800" dirty="0">
                <a:solidFill>
                  <a:schemeClr val="tx1"/>
                </a:solidFill>
              </a:rPr>
              <a:t>Select a file to save the image then press</a:t>
            </a:r>
            <a:r>
              <a:rPr lang="en-GB" sz="800" b="1" dirty="0">
                <a:solidFill>
                  <a:schemeClr val="tx1"/>
                </a:solidFill>
              </a:rPr>
              <a:t> Save </a:t>
            </a:r>
            <a:r>
              <a:rPr lang="en-GB" sz="800" dirty="0">
                <a:solidFill>
                  <a:schemeClr val="tx1"/>
                </a:solidFill>
              </a:rPr>
              <a:t>and select </a:t>
            </a:r>
            <a:r>
              <a:rPr lang="en-GB" sz="800" b="1" dirty="0">
                <a:solidFill>
                  <a:schemeClr val="tx1"/>
                </a:solidFill>
              </a:rPr>
              <a:t>Just This One Slide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E389C5-79E3-B298-8E38-36F202FF333C}"/>
              </a:ext>
            </a:extLst>
          </p:cNvPr>
          <p:cNvSpPr/>
          <p:nvPr/>
        </p:nvSpPr>
        <p:spPr>
          <a:xfrm>
            <a:off x="219047" y="2598582"/>
            <a:ext cx="3642658" cy="137459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bg1"/>
                </a:solidFill>
              </a:rPr>
              <a:t>Where to find the written content for posts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FA0A94-C314-C883-1E91-01B30F74E97D}"/>
              </a:ext>
            </a:extLst>
          </p:cNvPr>
          <p:cNvSpPr/>
          <p:nvPr/>
        </p:nvSpPr>
        <p:spPr>
          <a:xfrm>
            <a:off x="219047" y="2851724"/>
            <a:ext cx="3642658" cy="67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Select one of the graphic slides and click on </a:t>
            </a:r>
            <a:r>
              <a:rPr lang="en-GB" sz="800" b="1" dirty="0">
                <a:solidFill>
                  <a:schemeClr val="tx1"/>
                </a:solidFill>
              </a:rPr>
              <a:t>Notes</a:t>
            </a:r>
            <a:r>
              <a:rPr lang="en-GB" sz="800" dirty="0">
                <a:solidFill>
                  <a:schemeClr val="tx1"/>
                </a:solidFill>
              </a:rPr>
              <a:t> at the bottom:</a:t>
            </a:r>
          </a:p>
          <a:p>
            <a:pPr marL="228600" indent="-228600">
              <a:buAutoNum type="arabicParenR"/>
            </a:pPr>
            <a:endParaRPr lang="en-GB" sz="800" dirty="0">
              <a:solidFill>
                <a:schemeClr val="tx1"/>
              </a:solidFill>
            </a:endParaRPr>
          </a:p>
          <a:p>
            <a:pPr marL="228600" indent="-228600">
              <a:buAutoNum type="arabicParenR"/>
            </a:pPr>
            <a:endParaRPr lang="en-GB" sz="800" dirty="0">
              <a:solidFill>
                <a:schemeClr val="tx1"/>
              </a:solidFill>
            </a:endParaRPr>
          </a:p>
          <a:p>
            <a:pPr marL="228600" indent="-228600">
              <a:buAutoNum type="arabicParenR"/>
            </a:pPr>
            <a:endParaRPr lang="en-GB" sz="8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arenR"/>
            </a:pPr>
            <a:r>
              <a:rPr lang="en-GB" sz="800" dirty="0">
                <a:solidFill>
                  <a:schemeClr val="tx1"/>
                </a:solidFill>
              </a:rPr>
              <a:t>You can then copy and paste the words, along with uploading the relevant       graphic to your social media page when creating a post </a:t>
            </a:r>
            <a:endParaRPr lang="en-GB" sz="800" b="1" dirty="0">
              <a:solidFill>
                <a:schemeClr val="tx1"/>
              </a:solidFill>
            </a:endParaRPr>
          </a:p>
          <a:p>
            <a:pPr marL="228600" indent="-228600">
              <a:buAutoNum type="arabicParenR"/>
            </a:pPr>
            <a:endParaRPr lang="en-GB" sz="800" b="1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B3F7B0-7395-4B04-0F34-3707B3A7EFE6}"/>
              </a:ext>
            </a:extLst>
          </p:cNvPr>
          <p:cNvGrpSpPr/>
          <p:nvPr/>
        </p:nvGrpSpPr>
        <p:grpSpPr>
          <a:xfrm>
            <a:off x="543804" y="2956036"/>
            <a:ext cx="2129536" cy="233645"/>
            <a:chOff x="555964" y="2657836"/>
            <a:chExt cx="2129536" cy="2336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8676B0A-5E5C-006C-859B-C2367ACD1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494" t="93164" r="45804" b="4043"/>
            <a:stretch/>
          </p:blipFill>
          <p:spPr>
            <a:xfrm>
              <a:off x="555964" y="2657836"/>
              <a:ext cx="2129536" cy="211823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72C64-6813-F6F4-4B8B-894A8944789F}"/>
                </a:ext>
              </a:extLst>
            </p:cNvPr>
            <p:cNvSpPr/>
            <p:nvPr/>
          </p:nvSpPr>
          <p:spPr>
            <a:xfrm>
              <a:off x="600682" y="2658019"/>
              <a:ext cx="615275" cy="233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67887CC-724E-9981-1068-6CCBC1117711}"/>
              </a:ext>
            </a:extLst>
          </p:cNvPr>
          <p:cNvSpPr/>
          <p:nvPr/>
        </p:nvSpPr>
        <p:spPr>
          <a:xfrm>
            <a:off x="0" y="3728126"/>
            <a:ext cx="4114800" cy="386674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838A366-21C2-9F70-5D9E-79B6B351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06" y="133245"/>
            <a:ext cx="854956" cy="339195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371FEF0F-EB40-E4AC-53CE-6C34415D34E0}"/>
              </a:ext>
            </a:extLst>
          </p:cNvPr>
          <p:cNvSpPr/>
          <p:nvPr/>
        </p:nvSpPr>
        <p:spPr>
          <a:xfrm>
            <a:off x="2131447" y="0"/>
            <a:ext cx="886012" cy="549835"/>
          </a:xfrm>
          <a:prstGeom prst="parallelogram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A1734C4-F44A-7C5C-E06C-2708B362CAB2}"/>
              </a:ext>
            </a:extLst>
          </p:cNvPr>
          <p:cNvSpPr/>
          <p:nvPr/>
        </p:nvSpPr>
        <p:spPr>
          <a:xfrm>
            <a:off x="2057400" y="-1"/>
            <a:ext cx="841188" cy="549835"/>
          </a:xfrm>
          <a:prstGeom prst="parallelogram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50699-56E2-5E9F-53F5-10D8103607D6}"/>
              </a:ext>
            </a:extLst>
          </p:cNvPr>
          <p:cNvSpPr/>
          <p:nvPr/>
        </p:nvSpPr>
        <p:spPr>
          <a:xfrm>
            <a:off x="0" y="0"/>
            <a:ext cx="2366682" cy="549834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F9CF4-55D6-53E5-C6EC-3444B1D49178}"/>
              </a:ext>
            </a:extLst>
          </p:cNvPr>
          <p:cNvSpPr/>
          <p:nvPr/>
        </p:nvSpPr>
        <p:spPr>
          <a:xfrm>
            <a:off x="110040" y="147896"/>
            <a:ext cx="2633159" cy="309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</a:rPr>
              <a:t>Don’t forget to tag us in your posts!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61E1E-8F35-F789-1F08-FB7C945F0688}"/>
              </a:ext>
            </a:extLst>
          </p:cNvPr>
          <p:cNvSpPr/>
          <p:nvPr/>
        </p:nvSpPr>
        <p:spPr>
          <a:xfrm>
            <a:off x="141051" y="751700"/>
            <a:ext cx="3757133" cy="20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You can find Nviro on Facebook, LinkedIn and Twitter: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14555E-6092-8FC7-9FB3-95246420C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4" y="1132488"/>
            <a:ext cx="777867" cy="7911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9112088-6856-7418-D904-0DB12B73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" y="1844918"/>
            <a:ext cx="777867" cy="791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B08DE-14FE-2C44-48C2-912FB018E6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1" t="16826" r="35015" b="15363"/>
          <a:stretch/>
        </p:blipFill>
        <p:spPr>
          <a:xfrm>
            <a:off x="252973" y="2675978"/>
            <a:ext cx="554021" cy="545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A9D421-CAAF-2E93-1B89-9B51DCDB9093}"/>
              </a:ext>
            </a:extLst>
          </p:cNvPr>
          <p:cNvSpPr/>
          <p:nvPr/>
        </p:nvSpPr>
        <p:spPr>
          <a:xfrm>
            <a:off x="918918" y="1397149"/>
            <a:ext cx="1484348" cy="261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35D67"/>
                </a:solidFill>
              </a:rPr>
              <a:t>@nvirocleaning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8615B-786F-6FCC-2F5D-84291737A252}"/>
              </a:ext>
            </a:extLst>
          </p:cNvPr>
          <p:cNvSpPr/>
          <p:nvPr/>
        </p:nvSpPr>
        <p:spPr>
          <a:xfrm>
            <a:off x="918918" y="2813590"/>
            <a:ext cx="1484348" cy="261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35D67"/>
                </a:solidFill>
              </a:rPr>
              <a:t>@nvirocleaning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EC2684-A0A6-7E34-F442-F02F91C00DE1}"/>
              </a:ext>
            </a:extLst>
          </p:cNvPr>
          <p:cNvSpPr/>
          <p:nvPr/>
        </p:nvSpPr>
        <p:spPr>
          <a:xfrm>
            <a:off x="918918" y="2106779"/>
            <a:ext cx="1484348" cy="261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35D67"/>
                </a:solidFill>
              </a:rPr>
              <a:t>Nviro Limited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A3EEDB-46EB-BC72-5C07-B50445318684}"/>
              </a:ext>
            </a:extLst>
          </p:cNvPr>
          <p:cNvSpPr/>
          <p:nvPr/>
        </p:nvSpPr>
        <p:spPr>
          <a:xfrm>
            <a:off x="0" y="3728126"/>
            <a:ext cx="4114800" cy="386674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8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C7CC05-AF70-426F-3D73-4ED2B41D743E}"/>
              </a:ext>
            </a:extLst>
          </p:cNvPr>
          <p:cNvSpPr/>
          <p:nvPr/>
        </p:nvSpPr>
        <p:spPr>
          <a:xfrm>
            <a:off x="0" y="685800"/>
            <a:ext cx="4114800" cy="3429000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4E198-EFE6-9144-9E57-BC08FA83E83A}"/>
              </a:ext>
            </a:extLst>
          </p:cNvPr>
          <p:cNvSpPr/>
          <p:nvPr/>
        </p:nvSpPr>
        <p:spPr>
          <a:xfrm>
            <a:off x="0" y="594360"/>
            <a:ext cx="4114800" cy="187960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838A366-21C2-9F70-5D9E-79B6B351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06" y="133245"/>
            <a:ext cx="854956" cy="33919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D363924-36E9-8276-D6BC-E43669B03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2"/>
          <a:stretch/>
        </p:blipFill>
        <p:spPr>
          <a:xfrm>
            <a:off x="209549" y="747722"/>
            <a:ext cx="1523112" cy="14339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13B7A9-346E-2FF9-C629-14F16DE90DE1}"/>
              </a:ext>
            </a:extLst>
          </p:cNvPr>
          <p:cNvSpPr txBox="1"/>
          <p:nvPr/>
        </p:nvSpPr>
        <p:spPr>
          <a:xfrm>
            <a:off x="36003" y="2181711"/>
            <a:ext cx="18702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Flush the toilet thoroughly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1DCE8-96A3-1D44-639D-5052F72A1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2910"/>
          <a:stretch/>
        </p:blipFill>
        <p:spPr>
          <a:xfrm>
            <a:off x="2250058" y="761950"/>
            <a:ext cx="1522605" cy="1433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7BEC57-A08C-9542-5E06-E51573951CE3}"/>
              </a:ext>
            </a:extLst>
          </p:cNvPr>
          <p:cNvSpPr txBox="1"/>
          <p:nvPr/>
        </p:nvSpPr>
        <p:spPr>
          <a:xfrm>
            <a:off x="2076258" y="2195939"/>
            <a:ext cx="18702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Put paper towels in the bin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4F278-6015-74C7-A430-5D7430407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2910"/>
          <a:stretch/>
        </p:blipFill>
        <p:spPr>
          <a:xfrm>
            <a:off x="317468" y="2615560"/>
            <a:ext cx="1307274" cy="1231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36583D-5300-9E41-376A-474C3D730993}"/>
              </a:ext>
            </a:extLst>
          </p:cNvPr>
          <p:cNvSpPr txBox="1"/>
          <p:nvPr/>
        </p:nvSpPr>
        <p:spPr>
          <a:xfrm>
            <a:off x="36002" y="3754695"/>
            <a:ext cx="19600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Only flush pee, poo and paper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15D55-05F2-B6BC-6CBF-A18119D2B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2894"/>
          <a:stretch/>
        </p:blipFill>
        <p:spPr>
          <a:xfrm>
            <a:off x="2408741" y="2615560"/>
            <a:ext cx="1306839" cy="1231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4E5AD-F190-649A-8E26-66505692499C}"/>
              </a:ext>
            </a:extLst>
          </p:cNvPr>
          <p:cNvSpPr txBox="1"/>
          <p:nvPr/>
        </p:nvSpPr>
        <p:spPr>
          <a:xfrm>
            <a:off x="2127058" y="3754695"/>
            <a:ext cx="18702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Keep the floor dry and tidy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8C2596-75E8-572A-3367-656B3A44B15E}"/>
              </a:ext>
            </a:extLst>
          </p:cNvPr>
          <p:cNvCxnSpPr>
            <a:cxnSpLocks/>
          </p:cNvCxnSpPr>
          <p:nvPr/>
        </p:nvCxnSpPr>
        <p:spPr>
          <a:xfrm>
            <a:off x="2027254" y="904240"/>
            <a:ext cx="17780" cy="31066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BCD075-5D6B-8071-A6D3-BA055F82DBE0}"/>
              </a:ext>
            </a:extLst>
          </p:cNvPr>
          <p:cNvCxnSpPr>
            <a:cxnSpLocks/>
          </p:cNvCxnSpPr>
          <p:nvPr/>
        </p:nvCxnSpPr>
        <p:spPr>
          <a:xfrm flipH="1">
            <a:off x="137955" y="252690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8FD8CD-8984-B89B-8643-7F11CCEE166E}"/>
              </a:ext>
            </a:extLst>
          </p:cNvPr>
          <p:cNvCxnSpPr>
            <a:cxnSpLocks/>
          </p:cNvCxnSpPr>
          <p:nvPr/>
        </p:nvCxnSpPr>
        <p:spPr>
          <a:xfrm flipH="1">
            <a:off x="2057400" y="252690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B12A70C-C4C9-370F-85AD-477A1532591C}"/>
              </a:ext>
            </a:extLst>
          </p:cNvPr>
          <p:cNvSpPr/>
          <p:nvPr/>
        </p:nvSpPr>
        <p:spPr>
          <a:xfrm>
            <a:off x="110041" y="147896"/>
            <a:ext cx="934720" cy="309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Insert logo here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90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C7CC05-AF70-426F-3D73-4ED2B41D743E}"/>
              </a:ext>
            </a:extLst>
          </p:cNvPr>
          <p:cNvSpPr/>
          <p:nvPr/>
        </p:nvSpPr>
        <p:spPr>
          <a:xfrm>
            <a:off x="0" y="685800"/>
            <a:ext cx="4114800" cy="3429000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4E198-EFE6-9144-9E57-BC08FA83E83A}"/>
              </a:ext>
            </a:extLst>
          </p:cNvPr>
          <p:cNvSpPr/>
          <p:nvPr/>
        </p:nvSpPr>
        <p:spPr>
          <a:xfrm>
            <a:off x="0" y="594360"/>
            <a:ext cx="4114800" cy="187960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838A366-21C2-9F70-5D9E-79B6B351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06" y="133245"/>
            <a:ext cx="854956" cy="339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363924-36E9-8276-D6BC-E43669B03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2910"/>
          <a:stretch/>
        </p:blipFill>
        <p:spPr>
          <a:xfrm>
            <a:off x="313939" y="927585"/>
            <a:ext cx="1414722" cy="13323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13B7A9-346E-2FF9-C629-14F16DE90DE1}"/>
              </a:ext>
            </a:extLst>
          </p:cNvPr>
          <p:cNvSpPr txBox="1"/>
          <p:nvPr/>
        </p:nvSpPr>
        <p:spPr>
          <a:xfrm>
            <a:off x="10602" y="2181711"/>
            <a:ext cx="202139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Clear surfaces before you leave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1DCE8-96A3-1D44-639D-5052F72A1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r="33" b="2910"/>
          <a:stretch/>
        </p:blipFill>
        <p:spPr>
          <a:xfrm>
            <a:off x="2307555" y="761950"/>
            <a:ext cx="1522098" cy="1433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7BEC57-A08C-9542-5E06-E51573951CE3}"/>
              </a:ext>
            </a:extLst>
          </p:cNvPr>
          <p:cNvSpPr txBox="1"/>
          <p:nvPr/>
        </p:nvSpPr>
        <p:spPr>
          <a:xfrm>
            <a:off x="2133502" y="2195939"/>
            <a:ext cx="18702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Put rubbish in the bin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4F278-6015-74C7-A430-5D7430407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2894"/>
          <a:stretch/>
        </p:blipFill>
        <p:spPr>
          <a:xfrm>
            <a:off x="426731" y="2726446"/>
            <a:ext cx="1189139" cy="1120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36583D-5300-9E41-376A-474C3D730993}"/>
              </a:ext>
            </a:extLst>
          </p:cNvPr>
          <p:cNvSpPr txBox="1"/>
          <p:nvPr/>
        </p:nvSpPr>
        <p:spPr>
          <a:xfrm>
            <a:off x="86198" y="3754695"/>
            <a:ext cx="18702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Put away used crockery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15D55-05F2-B6BC-6CBF-A18119D2B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2879"/>
          <a:stretch/>
        </p:blipFill>
        <p:spPr>
          <a:xfrm>
            <a:off x="2361461" y="2543726"/>
            <a:ext cx="1414287" cy="1332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4E5AD-F190-649A-8E26-66505692499C}"/>
              </a:ext>
            </a:extLst>
          </p:cNvPr>
          <p:cNvSpPr txBox="1"/>
          <p:nvPr/>
        </p:nvSpPr>
        <p:spPr>
          <a:xfrm>
            <a:off x="2049333" y="3754695"/>
            <a:ext cx="203854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Wipe up any spills immediately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8C2596-75E8-572A-3367-656B3A44B15E}"/>
              </a:ext>
            </a:extLst>
          </p:cNvPr>
          <p:cNvCxnSpPr>
            <a:cxnSpLocks/>
          </p:cNvCxnSpPr>
          <p:nvPr/>
        </p:nvCxnSpPr>
        <p:spPr>
          <a:xfrm>
            <a:off x="2027254" y="904240"/>
            <a:ext cx="17780" cy="31066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BCD075-5D6B-8071-A6D3-BA055F82DBE0}"/>
              </a:ext>
            </a:extLst>
          </p:cNvPr>
          <p:cNvCxnSpPr>
            <a:cxnSpLocks/>
          </p:cNvCxnSpPr>
          <p:nvPr/>
        </p:nvCxnSpPr>
        <p:spPr>
          <a:xfrm flipH="1">
            <a:off x="137955" y="262342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8FD8CD-8984-B89B-8643-7F11CCEE166E}"/>
              </a:ext>
            </a:extLst>
          </p:cNvPr>
          <p:cNvCxnSpPr>
            <a:cxnSpLocks/>
          </p:cNvCxnSpPr>
          <p:nvPr/>
        </p:nvCxnSpPr>
        <p:spPr>
          <a:xfrm flipH="1">
            <a:off x="2057400" y="262342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843D0B6-B832-CA03-13C1-D20A70CB4FAB}"/>
              </a:ext>
            </a:extLst>
          </p:cNvPr>
          <p:cNvSpPr/>
          <p:nvPr/>
        </p:nvSpPr>
        <p:spPr>
          <a:xfrm>
            <a:off x="110041" y="147896"/>
            <a:ext cx="934720" cy="309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Insert logo here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34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C7CC05-AF70-426F-3D73-4ED2B41D743E}"/>
              </a:ext>
            </a:extLst>
          </p:cNvPr>
          <p:cNvSpPr/>
          <p:nvPr/>
        </p:nvSpPr>
        <p:spPr>
          <a:xfrm>
            <a:off x="0" y="685800"/>
            <a:ext cx="4114800" cy="3429000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4E198-EFE6-9144-9E57-BC08FA83E83A}"/>
              </a:ext>
            </a:extLst>
          </p:cNvPr>
          <p:cNvSpPr/>
          <p:nvPr/>
        </p:nvSpPr>
        <p:spPr>
          <a:xfrm>
            <a:off x="0" y="594360"/>
            <a:ext cx="4114800" cy="187960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838A366-21C2-9F70-5D9E-79B6B351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06" y="133245"/>
            <a:ext cx="854956" cy="339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363924-36E9-8276-D6BC-E43669B03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5510"/>
          <a:stretch/>
        </p:blipFill>
        <p:spPr>
          <a:xfrm>
            <a:off x="359190" y="901700"/>
            <a:ext cx="1283842" cy="12095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13B7A9-346E-2FF9-C629-14F16DE90DE1}"/>
              </a:ext>
            </a:extLst>
          </p:cNvPr>
          <p:cNvSpPr txBox="1"/>
          <p:nvPr/>
        </p:nvSpPr>
        <p:spPr>
          <a:xfrm>
            <a:off x="202592" y="2067043"/>
            <a:ext cx="159703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Kills bacteria, viruses and germs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1DCE8-96A3-1D44-639D-5052F72A1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5510"/>
          <a:stretch/>
        </p:blipFill>
        <p:spPr>
          <a:xfrm>
            <a:off x="2499788" y="983715"/>
            <a:ext cx="1165384" cy="1097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7BEC57-A08C-9542-5E06-E51573951CE3}"/>
              </a:ext>
            </a:extLst>
          </p:cNvPr>
          <p:cNvSpPr txBox="1"/>
          <p:nvPr/>
        </p:nvSpPr>
        <p:spPr>
          <a:xfrm>
            <a:off x="2156404" y="2154221"/>
            <a:ext cx="18702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Reduces sickness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4F278-6015-74C7-A430-5D7430407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5524"/>
          <a:stretch/>
        </p:blipFill>
        <p:spPr>
          <a:xfrm>
            <a:off x="472998" y="2645169"/>
            <a:ext cx="1056227" cy="995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36583D-5300-9E41-376A-474C3D730993}"/>
              </a:ext>
            </a:extLst>
          </p:cNvPr>
          <p:cNvSpPr txBox="1"/>
          <p:nvPr/>
        </p:nvSpPr>
        <p:spPr>
          <a:xfrm>
            <a:off x="355420" y="3651109"/>
            <a:ext cx="12913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Creates a healthier environment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15D55-05F2-B6BC-6CBF-A18119D2B6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672"/>
          <a:stretch/>
        </p:blipFill>
        <p:spPr>
          <a:xfrm>
            <a:off x="2505821" y="2710188"/>
            <a:ext cx="1117390" cy="10775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4E5AD-F190-649A-8E26-66505692499C}"/>
              </a:ext>
            </a:extLst>
          </p:cNvPr>
          <p:cNvSpPr txBox="1"/>
          <p:nvPr/>
        </p:nvSpPr>
        <p:spPr>
          <a:xfrm>
            <a:off x="2147378" y="3735747"/>
            <a:ext cx="18702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Improves attendance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642B7C-3625-5D3A-28D1-45180480FAC2}"/>
              </a:ext>
            </a:extLst>
          </p:cNvPr>
          <p:cNvGrpSpPr/>
          <p:nvPr/>
        </p:nvGrpSpPr>
        <p:grpSpPr>
          <a:xfrm>
            <a:off x="137955" y="896620"/>
            <a:ext cx="3838890" cy="3106617"/>
            <a:chOff x="137955" y="904240"/>
            <a:chExt cx="3838890" cy="310661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8C2596-75E8-572A-3367-656B3A44B15E}"/>
                </a:ext>
              </a:extLst>
            </p:cNvPr>
            <p:cNvCxnSpPr>
              <a:cxnSpLocks/>
            </p:cNvCxnSpPr>
            <p:nvPr/>
          </p:nvCxnSpPr>
          <p:spPr>
            <a:xfrm>
              <a:off x="2048510" y="904240"/>
              <a:ext cx="17780" cy="310661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F032C0-6269-DE5A-D81C-D2BF3B103CA3}"/>
                </a:ext>
              </a:extLst>
            </p:cNvPr>
            <p:cNvGrpSpPr/>
            <p:nvPr/>
          </p:nvGrpSpPr>
          <p:grpSpPr>
            <a:xfrm>
              <a:off x="137955" y="2519288"/>
              <a:ext cx="3838890" cy="0"/>
              <a:chOff x="137955" y="2519288"/>
              <a:chExt cx="3838890" cy="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CBCD075-5D6B-8071-A6D3-BA055F82D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7955" y="2519288"/>
                <a:ext cx="191944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8FD8CD-8984-B89B-8643-7F11CCEE16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7400" y="2519288"/>
                <a:ext cx="191944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843D0B6-B832-CA03-13C1-D20A70CB4FAB}"/>
              </a:ext>
            </a:extLst>
          </p:cNvPr>
          <p:cNvSpPr/>
          <p:nvPr/>
        </p:nvSpPr>
        <p:spPr>
          <a:xfrm>
            <a:off x="110041" y="147896"/>
            <a:ext cx="934720" cy="309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Insert logo here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59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C7CC05-AF70-426F-3D73-4ED2B41D743E}"/>
              </a:ext>
            </a:extLst>
          </p:cNvPr>
          <p:cNvSpPr/>
          <p:nvPr/>
        </p:nvSpPr>
        <p:spPr>
          <a:xfrm>
            <a:off x="0" y="685800"/>
            <a:ext cx="4114800" cy="3429000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4E198-EFE6-9144-9E57-BC08FA83E83A}"/>
              </a:ext>
            </a:extLst>
          </p:cNvPr>
          <p:cNvSpPr/>
          <p:nvPr/>
        </p:nvSpPr>
        <p:spPr>
          <a:xfrm>
            <a:off x="0" y="594360"/>
            <a:ext cx="4114800" cy="187960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838A366-21C2-9F70-5D9E-79B6B351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06" y="133245"/>
            <a:ext cx="854956" cy="339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363924-36E9-8276-D6BC-E43669B03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2894"/>
          <a:stretch/>
        </p:blipFill>
        <p:spPr>
          <a:xfrm>
            <a:off x="313939" y="927585"/>
            <a:ext cx="1414251" cy="13323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13B7A9-346E-2FF9-C629-14F16DE90DE1}"/>
              </a:ext>
            </a:extLst>
          </p:cNvPr>
          <p:cNvSpPr txBox="1"/>
          <p:nvPr/>
        </p:nvSpPr>
        <p:spPr>
          <a:xfrm>
            <a:off x="10602" y="2181711"/>
            <a:ext cx="202139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Clear desks before you leave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1DCE8-96A3-1D44-639D-5052F72A1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r="33" b="2910"/>
          <a:stretch/>
        </p:blipFill>
        <p:spPr>
          <a:xfrm>
            <a:off x="2283625" y="761950"/>
            <a:ext cx="1522098" cy="1433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7BEC57-A08C-9542-5E06-E51573951CE3}"/>
              </a:ext>
            </a:extLst>
          </p:cNvPr>
          <p:cNvSpPr txBox="1"/>
          <p:nvPr/>
        </p:nvSpPr>
        <p:spPr>
          <a:xfrm>
            <a:off x="2076258" y="2195939"/>
            <a:ext cx="19368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Put rubbish in centralised bins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4F278-6015-74C7-A430-5D7430407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2879"/>
          <a:stretch/>
        </p:blipFill>
        <p:spPr>
          <a:xfrm>
            <a:off x="426692" y="2668026"/>
            <a:ext cx="1188743" cy="1120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36583D-5300-9E41-376A-474C3D730993}"/>
              </a:ext>
            </a:extLst>
          </p:cNvPr>
          <p:cNvSpPr txBox="1"/>
          <p:nvPr/>
        </p:nvSpPr>
        <p:spPr>
          <a:xfrm>
            <a:off x="-45903" y="3754695"/>
            <a:ext cx="21339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Stack chairs at the end of the day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15D55-05F2-B6BC-6CBF-A18119D2B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2879"/>
          <a:stretch/>
        </p:blipFill>
        <p:spPr>
          <a:xfrm>
            <a:off x="2361461" y="2543726"/>
            <a:ext cx="1414287" cy="1332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4E5AD-F190-649A-8E26-66505692499C}"/>
              </a:ext>
            </a:extLst>
          </p:cNvPr>
          <p:cNvSpPr txBox="1"/>
          <p:nvPr/>
        </p:nvSpPr>
        <p:spPr>
          <a:xfrm>
            <a:off x="2049333" y="3754695"/>
            <a:ext cx="203854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Keep floors clean and tidy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8C2596-75E8-572A-3367-656B3A44B15E}"/>
              </a:ext>
            </a:extLst>
          </p:cNvPr>
          <p:cNvCxnSpPr>
            <a:cxnSpLocks/>
          </p:cNvCxnSpPr>
          <p:nvPr/>
        </p:nvCxnSpPr>
        <p:spPr>
          <a:xfrm>
            <a:off x="2027254" y="904240"/>
            <a:ext cx="17780" cy="31066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BCD075-5D6B-8071-A6D3-BA055F82DBE0}"/>
              </a:ext>
            </a:extLst>
          </p:cNvPr>
          <p:cNvCxnSpPr>
            <a:cxnSpLocks/>
          </p:cNvCxnSpPr>
          <p:nvPr/>
        </p:nvCxnSpPr>
        <p:spPr>
          <a:xfrm flipH="1">
            <a:off x="137955" y="262342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8FD8CD-8984-B89B-8643-7F11CCEE166E}"/>
              </a:ext>
            </a:extLst>
          </p:cNvPr>
          <p:cNvCxnSpPr>
            <a:cxnSpLocks/>
          </p:cNvCxnSpPr>
          <p:nvPr/>
        </p:nvCxnSpPr>
        <p:spPr>
          <a:xfrm flipH="1">
            <a:off x="2057400" y="262342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843D0B6-B832-CA03-13C1-D20A70CB4FAB}"/>
              </a:ext>
            </a:extLst>
          </p:cNvPr>
          <p:cNvSpPr/>
          <p:nvPr/>
        </p:nvSpPr>
        <p:spPr>
          <a:xfrm>
            <a:off x="110041" y="147896"/>
            <a:ext cx="934720" cy="309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Insert logo here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39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4E198-EFE6-9144-9E57-BC08FA83E83A}"/>
              </a:ext>
            </a:extLst>
          </p:cNvPr>
          <p:cNvSpPr/>
          <p:nvPr/>
        </p:nvSpPr>
        <p:spPr>
          <a:xfrm>
            <a:off x="0" y="594360"/>
            <a:ext cx="4114800" cy="187960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7838A366-21C2-9F70-5D9E-79B6B351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06" y="133245"/>
            <a:ext cx="854956" cy="3391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43D0B6-B832-CA03-13C1-D20A70CB4FAB}"/>
              </a:ext>
            </a:extLst>
          </p:cNvPr>
          <p:cNvSpPr/>
          <p:nvPr/>
        </p:nvSpPr>
        <p:spPr>
          <a:xfrm>
            <a:off x="110041" y="147896"/>
            <a:ext cx="934720" cy="309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Insert logo here</a:t>
            </a:r>
            <a:r>
              <a:rPr lang="en-GB" sz="900" dirty="0"/>
              <a:t> </a:t>
            </a:r>
          </a:p>
        </p:txBody>
      </p:sp>
      <p:pic>
        <p:nvPicPr>
          <p:cNvPr id="6" name="Picture 5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0EC14D8B-C521-2930-1E68-CE1AF9355E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t="12427" r="2976" b="943"/>
          <a:stretch/>
        </p:blipFill>
        <p:spPr>
          <a:xfrm flipH="1">
            <a:off x="0" y="594360"/>
            <a:ext cx="4114800" cy="3604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12327F-43FC-D049-308A-9210AC14B2FA}"/>
              </a:ext>
            </a:extLst>
          </p:cNvPr>
          <p:cNvSpPr/>
          <p:nvPr/>
        </p:nvSpPr>
        <p:spPr>
          <a:xfrm>
            <a:off x="1826260" y="2735580"/>
            <a:ext cx="2288540" cy="1352655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CDCE7C-5080-89CB-3430-207B83406AE8}"/>
              </a:ext>
            </a:extLst>
          </p:cNvPr>
          <p:cNvSpPr/>
          <p:nvPr/>
        </p:nvSpPr>
        <p:spPr>
          <a:xfrm>
            <a:off x="1826260" y="2735580"/>
            <a:ext cx="177800" cy="1352655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96C1F-EAAA-4EB3-2197-D95CDA9EBE52}"/>
              </a:ext>
            </a:extLst>
          </p:cNvPr>
          <p:cNvSpPr txBox="1"/>
          <p:nvPr/>
        </p:nvSpPr>
        <p:spPr>
          <a:xfrm>
            <a:off x="2039946" y="2834640"/>
            <a:ext cx="210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Keeping our school clean, hygienic &amp; safe with protective coatings</a:t>
            </a:r>
          </a:p>
        </p:txBody>
      </p:sp>
    </p:spTree>
    <p:extLst>
      <p:ext uri="{BB962C8B-B14F-4D97-AF65-F5344CB8AC3E}">
        <p14:creationId xmlns:p14="http://schemas.microsoft.com/office/powerpoint/2010/main" val="137190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C7CC05-AF70-426F-3D73-4ED2B41D743E}"/>
              </a:ext>
            </a:extLst>
          </p:cNvPr>
          <p:cNvSpPr/>
          <p:nvPr/>
        </p:nvSpPr>
        <p:spPr>
          <a:xfrm>
            <a:off x="0" y="685800"/>
            <a:ext cx="4114800" cy="3429000"/>
          </a:xfrm>
          <a:prstGeom prst="rect">
            <a:avLst/>
          </a:prstGeom>
          <a:solidFill>
            <a:srgbClr val="03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4E198-EFE6-9144-9E57-BC08FA83E83A}"/>
              </a:ext>
            </a:extLst>
          </p:cNvPr>
          <p:cNvSpPr/>
          <p:nvPr/>
        </p:nvSpPr>
        <p:spPr>
          <a:xfrm>
            <a:off x="0" y="594360"/>
            <a:ext cx="4114800" cy="187960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363924-36E9-8276-D6BC-E43669B03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2910"/>
          <a:stretch/>
        </p:blipFill>
        <p:spPr>
          <a:xfrm>
            <a:off x="469585" y="939017"/>
            <a:ext cx="1155157" cy="10879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13B7A9-346E-2FF9-C629-14F16DE90DE1}"/>
              </a:ext>
            </a:extLst>
          </p:cNvPr>
          <p:cNvSpPr txBox="1"/>
          <p:nvPr/>
        </p:nvSpPr>
        <p:spPr>
          <a:xfrm>
            <a:off x="36003" y="2181711"/>
            <a:ext cx="18702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Use less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1DCE8-96A3-1D44-639D-5052F72A1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2894"/>
          <a:stretch/>
        </p:blipFill>
        <p:spPr>
          <a:xfrm>
            <a:off x="2395084" y="851679"/>
            <a:ext cx="1334151" cy="1256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7BEC57-A08C-9542-5E06-E51573951CE3}"/>
              </a:ext>
            </a:extLst>
          </p:cNvPr>
          <p:cNvSpPr txBox="1"/>
          <p:nvPr/>
        </p:nvSpPr>
        <p:spPr>
          <a:xfrm>
            <a:off x="2076258" y="2097072"/>
            <a:ext cx="18702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Reduce the need for chemicals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4F278-6015-74C7-A430-5D7430407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2872"/>
          <a:stretch/>
        </p:blipFill>
        <p:spPr>
          <a:xfrm>
            <a:off x="504826" y="2716804"/>
            <a:ext cx="1022379" cy="963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36583D-5300-9E41-376A-474C3D730993}"/>
              </a:ext>
            </a:extLst>
          </p:cNvPr>
          <p:cNvSpPr txBox="1"/>
          <p:nvPr/>
        </p:nvSpPr>
        <p:spPr>
          <a:xfrm>
            <a:off x="36002" y="3754695"/>
            <a:ext cx="19600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Produce less waste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15D55-05F2-B6BC-6CBF-A18119D2B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2879"/>
          <a:stretch/>
        </p:blipFill>
        <p:spPr>
          <a:xfrm>
            <a:off x="2429765" y="2591904"/>
            <a:ext cx="1267599" cy="1194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4E5AD-F190-649A-8E26-66505692499C}"/>
              </a:ext>
            </a:extLst>
          </p:cNvPr>
          <p:cNvSpPr txBox="1"/>
          <p:nvPr/>
        </p:nvSpPr>
        <p:spPr>
          <a:xfrm>
            <a:off x="2127058" y="3754695"/>
            <a:ext cx="18702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Save energy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8C2596-75E8-572A-3367-656B3A44B15E}"/>
              </a:ext>
            </a:extLst>
          </p:cNvPr>
          <p:cNvCxnSpPr>
            <a:cxnSpLocks/>
          </p:cNvCxnSpPr>
          <p:nvPr/>
        </p:nvCxnSpPr>
        <p:spPr>
          <a:xfrm>
            <a:off x="2027254" y="904240"/>
            <a:ext cx="17780" cy="31066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BCD075-5D6B-8071-A6D3-BA055F82DBE0}"/>
              </a:ext>
            </a:extLst>
          </p:cNvPr>
          <p:cNvCxnSpPr>
            <a:cxnSpLocks/>
          </p:cNvCxnSpPr>
          <p:nvPr/>
        </p:nvCxnSpPr>
        <p:spPr>
          <a:xfrm flipH="1">
            <a:off x="137955" y="252690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8FD8CD-8984-B89B-8643-7F11CCEE166E}"/>
              </a:ext>
            </a:extLst>
          </p:cNvPr>
          <p:cNvCxnSpPr>
            <a:cxnSpLocks/>
          </p:cNvCxnSpPr>
          <p:nvPr/>
        </p:nvCxnSpPr>
        <p:spPr>
          <a:xfrm flipH="1">
            <a:off x="2057400" y="2526908"/>
            <a:ext cx="1919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B13E57D-185F-C6D3-292C-B6041ACCD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25772" r="22685" b="34528"/>
          <a:stretch/>
        </p:blipFill>
        <p:spPr>
          <a:xfrm>
            <a:off x="3184972" y="99550"/>
            <a:ext cx="812290" cy="4254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3FB2D8-4219-7C19-C190-165E6D88939A}"/>
              </a:ext>
            </a:extLst>
          </p:cNvPr>
          <p:cNvSpPr/>
          <p:nvPr/>
        </p:nvSpPr>
        <p:spPr>
          <a:xfrm>
            <a:off x="110041" y="147896"/>
            <a:ext cx="934720" cy="309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Insert logo here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04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958</Words>
  <Application>Microsoft Office PowerPoint</Application>
  <PresentationFormat>Custom</PresentationFormat>
  <Paragraphs>114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 Emoji</vt:lpstr>
      <vt:lpstr>Source Sans Pro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</dc:creator>
  <cp:lastModifiedBy>Jay Norbury</cp:lastModifiedBy>
  <cp:revision>13</cp:revision>
  <dcterms:created xsi:type="dcterms:W3CDTF">2022-12-14T09:15:53Z</dcterms:created>
  <dcterms:modified xsi:type="dcterms:W3CDTF">2023-04-14T10:23:24Z</dcterms:modified>
</cp:coreProperties>
</file>