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58" r:id="rId4"/>
    <p:sldId id="259" r:id="rId5"/>
    <p:sldId id="260" r:id="rId6"/>
    <p:sldId id="261" r:id="rId7"/>
    <p:sldId id="263" r:id="rId8"/>
    <p:sldId id="265" r:id="rId9"/>
    <p:sldId id="267" r:id="rId10"/>
    <p:sldId id="269" r:id="rId11"/>
    <p:sldId id="282" r:id="rId12"/>
    <p:sldId id="271" r:id="rId13"/>
    <p:sldId id="274" r:id="rId14"/>
    <p:sldId id="273" r:id="rId15"/>
    <p:sldId id="276" r:id="rId16"/>
    <p:sldId id="284" r:id="rId17"/>
    <p:sldId id="275" r:id="rId18"/>
    <p:sldId id="272" r:id="rId19"/>
    <p:sldId id="283" r:id="rId20"/>
    <p:sldId id="277" r:id="rId21"/>
    <p:sldId id="278" r:id="rId22"/>
    <p:sldId id="279" r:id="rId23"/>
    <p:sldId id="280" r:id="rId24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50" d="100"/>
          <a:sy n="150" d="100"/>
        </p:scale>
        <p:origin x="123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22/12/2022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90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22/12/2022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046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22/12/2022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15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22/12/2022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98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22/12/2022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514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22/12/2022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32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22/12/2022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43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22/12/2022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44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22/12/2022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05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22/12/2022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569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B-6E6B-4DB1-9D23-9FE4B71FC4DB}" type="datetimeFigureOut">
              <a:rPr lang="en-GB" smtClean="0"/>
              <a:t>22/12/2022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177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B859B-6E6B-4DB1-9D23-9FE4B71FC4DB}" type="datetimeFigureOut">
              <a:rPr lang="en-GB" smtClean="0"/>
              <a:t>22/12/2022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DB2F7-DB1B-437D-8B27-EE2EBED5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66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9545214-0F6C-7241-E71C-22D61BC0EB72}"/>
              </a:ext>
            </a:extLst>
          </p:cNvPr>
          <p:cNvSpPr/>
          <p:nvPr/>
        </p:nvSpPr>
        <p:spPr>
          <a:xfrm>
            <a:off x="2616200" y="946150"/>
            <a:ext cx="2082800" cy="1111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Insert logo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 rot="5400000">
            <a:off x="2743653" y="-631259"/>
            <a:ext cx="1827896" cy="7461913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 rot="5400000">
            <a:off x="2663019" y="-371896"/>
            <a:ext cx="1989167" cy="7461911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0822" y="2451238"/>
            <a:ext cx="5073555" cy="993457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Changes to the way we clean your school</a:t>
            </a:r>
          </a:p>
        </p:txBody>
      </p:sp>
      <p:pic>
        <p:nvPicPr>
          <p:cNvPr id="21" name="bensound-energy">
            <a:hlinkClick r:id="" action="ppaction://media"/>
            <a:extLst>
              <a:ext uri="{FF2B5EF4-FFF2-40B4-BE49-F238E27FC236}">
                <a16:creationId xmlns:a16="http://schemas.microsoft.com/office/drawing/2014/main" id="{03166A02-86AA-A281-9EB7-131F015F90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164.6666"/>
                  <p14:fade out="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813" y="17735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97032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5FDC33-3AE6-FF43-57EA-DE58BE7A4C0D}"/>
              </a:ext>
            </a:extLst>
          </p:cNvPr>
          <p:cNvGrpSpPr/>
          <p:nvPr/>
        </p:nvGrpSpPr>
        <p:grpSpPr>
          <a:xfrm>
            <a:off x="0" y="-1"/>
            <a:ext cx="3062872" cy="4114801"/>
            <a:chOff x="159570" y="642051"/>
            <a:chExt cx="9571205" cy="128583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D2313D-1285-B549-FABA-13F802AD1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54" r="13520"/>
            <a:stretch/>
          </p:blipFill>
          <p:spPr>
            <a:xfrm>
              <a:off x="159570" y="642051"/>
              <a:ext cx="9571205" cy="12858390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>
            <a:off x="2884147" y="-2"/>
            <a:ext cx="1827896" cy="4114801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>
            <a:off x="3062874" y="-2"/>
            <a:ext cx="4252326" cy="4114800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9244" y="1265241"/>
            <a:ext cx="3539584" cy="1584314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</a:rPr>
              <a:t>We’ll be using a protective coating to kill bacteria, viruses and germs..</a:t>
            </a:r>
          </a:p>
        </p:txBody>
      </p:sp>
    </p:spTree>
    <p:extLst>
      <p:ext uri="{BB962C8B-B14F-4D97-AF65-F5344CB8AC3E}">
        <p14:creationId xmlns:p14="http://schemas.microsoft.com/office/powerpoint/2010/main" val="3366876985"/>
      </p:ext>
    </p:extLst>
  </p:cSld>
  <p:clrMapOvr>
    <a:masterClrMapping/>
  </p:clrMapOvr>
  <p:transition spd="slow" advClick="0" advTm="4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5FDC33-3AE6-FF43-57EA-DE58BE7A4C0D}"/>
              </a:ext>
            </a:extLst>
          </p:cNvPr>
          <p:cNvGrpSpPr/>
          <p:nvPr/>
        </p:nvGrpSpPr>
        <p:grpSpPr>
          <a:xfrm>
            <a:off x="0" y="-1"/>
            <a:ext cx="3062872" cy="4114801"/>
            <a:chOff x="159570" y="642051"/>
            <a:chExt cx="9571205" cy="128583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D2313D-1285-B549-FABA-13F802AD1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54" r="13520"/>
            <a:stretch/>
          </p:blipFill>
          <p:spPr>
            <a:xfrm>
              <a:off x="159570" y="642051"/>
              <a:ext cx="9571205" cy="12858390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>
            <a:off x="2884147" y="-2"/>
            <a:ext cx="1827896" cy="4114801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>
            <a:off x="3062874" y="-2"/>
            <a:ext cx="4252326" cy="4114800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5633" y="1265241"/>
            <a:ext cx="3816443" cy="1584314"/>
          </a:xfrm>
        </p:spPr>
        <p:txBody>
          <a:bodyPr>
            <a:noAutofit/>
          </a:bodyPr>
          <a:lstStyle/>
          <a:p>
            <a:pPr algn="l"/>
            <a:r>
              <a:rPr lang="en-GB" sz="3600" b="1" dirty="0">
                <a:solidFill>
                  <a:schemeClr val="bg1"/>
                </a:solidFill>
              </a:rPr>
              <a:t>Meaning that surfaces stay hygienic for longer</a:t>
            </a:r>
          </a:p>
        </p:txBody>
      </p:sp>
    </p:spTree>
    <p:extLst>
      <p:ext uri="{BB962C8B-B14F-4D97-AF65-F5344CB8AC3E}">
        <p14:creationId xmlns:p14="http://schemas.microsoft.com/office/powerpoint/2010/main" val="170480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2225ECCC-5C1A-AEAC-8B27-D93A1F19E978}"/>
              </a:ext>
            </a:extLst>
          </p:cNvPr>
          <p:cNvGrpSpPr/>
          <p:nvPr/>
        </p:nvGrpSpPr>
        <p:grpSpPr>
          <a:xfrm>
            <a:off x="-357574" y="-204238"/>
            <a:ext cx="7672774" cy="4382520"/>
            <a:chOff x="0" y="0"/>
            <a:chExt cx="24384000" cy="13927608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DB7DD6D0-7B23-4ACD-B396-41EE54B65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65" b="-337"/>
            <a:stretch/>
          </p:blipFill>
          <p:spPr>
            <a:xfrm>
              <a:off x="0" y="0"/>
              <a:ext cx="24384000" cy="139276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5A35B5-6E75-9341-1A68-3D25D3AF09D2}"/>
              </a:ext>
            </a:extLst>
          </p:cNvPr>
          <p:cNvGrpSpPr/>
          <p:nvPr/>
        </p:nvGrpSpPr>
        <p:grpSpPr>
          <a:xfrm>
            <a:off x="4057859" y="2910665"/>
            <a:ext cx="3257341" cy="805217"/>
            <a:chOff x="4057859" y="2777315"/>
            <a:chExt cx="3257341" cy="805217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1EC59D47-02BB-AFA7-84C2-6DD8CB61300F}"/>
                </a:ext>
              </a:extLst>
            </p:cNvPr>
            <p:cNvGrpSpPr/>
            <p:nvPr/>
          </p:nvGrpSpPr>
          <p:grpSpPr>
            <a:xfrm>
              <a:off x="4057859" y="2777315"/>
              <a:ext cx="1827896" cy="805217"/>
              <a:chOff x="0" y="0"/>
              <a:chExt cx="2782410" cy="11096357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40D4C43B-74AB-2A3C-D9E1-90714CE7755D}"/>
                  </a:ext>
                </a:extLst>
              </p:cNvPr>
              <p:cNvSpPr/>
              <p:nvPr/>
            </p:nvSpPr>
            <p:spPr>
              <a:xfrm>
                <a:off x="0" y="0"/>
                <a:ext cx="2782410" cy="11096357"/>
              </a:xfrm>
              <a:custGeom>
                <a:avLst/>
                <a:gdLst/>
                <a:ahLst/>
                <a:cxnLst/>
                <a:rect l="l" t="t" r="r" b="b"/>
                <a:pathLst>
                  <a:path w="2782410" h="11096357">
                    <a:moveTo>
                      <a:pt x="0" y="0"/>
                    </a:moveTo>
                    <a:lnTo>
                      <a:pt x="2782410" y="0"/>
                    </a:lnTo>
                    <a:lnTo>
                      <a:pt x="2782410" y="11096357"/>
                    </a:lnTo>
                    <a:lnTo>
                      <a:pt x="0" y="11096357"/>
                    </a:lnTo>
                    <a:close/>
                  </a:path>
                </a:pathLst>
              </a:custGeom>
              <a:solidFill>
                <a:srgbClr val="00A6B6"/>
              </a:solidFill>
            </p:spPr>
          </p:sp>
        </p:grpSp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FE64833F-9B72-13CD-6D01-A77598BCBE78}"/>
                </a:ext>
              </a:extLst>
            </p:cNvPr>
            <p:cNvGrpSpPr/>
            <p:nvPr/>
          </p:nvGrpSpPr>
          <p:grpSpPr>
            <a:xfrm>
              <a:off x="4236586" y="2777315"/>
              <a:ext cx="3078614" cy="805216"/>
              <a:chOff x="0" y="0"/>
              <a:chExt cx="3092729" cy="11203624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5C9CF84A-B2B1-25CF-F5A6-631F1A7A0D91}"/>
                  </a:ext>
                </a:extLst>
              </p:cNvPr>
              <p:cNvSpPr/>
              <p:nvPr/>
            </p:nvSpPr>
            <p:spPr>
              <a:xfrm>
                <a:off x="0" y="0"/>
                <a:ext cx="3092728" cy="11203624"/>
              </a:xfrm>
              <a:custGeom>
                <a:avLst/>
                <a:gdLst/>
                <a:ahLst/>
                <a:cxnLst/>
                <a:rect l="l" t="t" r="r" b="b"/>
                <a:pathLst>
                  <a:path w="3092728" h="11203624">
                    <a:moveTo>
                      <a:pt x="0" y="0"/>
                    </a:moveTo>
                    <a:lnTo>
                      <a:pt x="3092728" y="0"/>
                    </a:lnTo>
                    <a:lnTo>
                      <a:pt x="3092728" y="11203624"/>
                    </a:lnTo>
                    <a:lnTo>
                      <a:pt x="0" y="11203624"/>
                    </a:lnTo>
                    <a:close/>
                  </a:path>
                </a:pathLst>
              </a:custGeom>
              <a:solidFill>
                <a:srgbClr val="155B67"/>
              </a:solidFill>
            </p:spPr>
          </p:sp>
        </p:grp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EFC28597-F2A7-E31D-C757-8FD631456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3836" y="2955634"/>
            <a:ext cx="2604111" cy="707210"/>
          </a:xfrm>
        </p:spPr>
        <p:txBody>
          <a:bodyPr>
            <a:normAutofit fontScale="92500"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</a:rPr>
              <a:t>Why are we using protective coatings?</a:t>
            </a:r>
          </a:p>
        </p:txBody>
      </p:sp>
    </p:spTree>
    <p:extLst>
      <p:ext uri="{BB962C8B-B14F-4D97-AF65-F5344CB8AC3E}">
        <p14:creationId xmlns:p14="http://schemas.microsoft.com/office/powerpoint/2010/main" val="309499422"/>
      </p:ext>
    </p:extLst>
  </p:cSld>
  <p:clrMapOvr>
    <a:masterClrMapping/>
  </p:clrMapOvr>
  <p:transition spd="med" advClick="0" advTm="4000"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CEA8111D-E943-FCAF-2C26-416B79149493}"/>
              </a:ext>
            </a:extLst>
          </p:cNvPr>
          <p:cNvGrpSpPr/>
          <p:nvPr/>
        </p:nvGrpSpPr>
        <p:grpSpPr>
          <a:xfrm rot="5400000">
            <a:off x="2743653" y="-2063818"/>
            <a:ext cx="1827896" cy="7461913"/>
            <a:chOff x="0" y="0"/>
            <a:chExt cx="2782410" cy="1109635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859C651-1968-DB67-79CF-0C8D6E1300B2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BBFE73F1-CCAF-CDB9-F79C-D2506AC2D8D2}"/>
              </a:ext>
            </a:extLst>
          </p:cNvPr>
          <p:cNvGrpSpPr/>
          <p:nvPr/>
        </p:nvGrpSpPr>
        <p:grpSpPr>
          <a:xfrm rot="5400000">
            <a:off x="2066159" y="-1207596"/>
            <a:ext cx="3182885" cy="7461911"/>
            <a:chOff x="0" y="0"/>
            <a:chExt cx="2828627" cy="1120362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0268F18-3B16-A795-5DA7-0A1D9A6B181E}"/>
                </a:ext>
              </a:extLst>
            </p:cNvPr>
            <p:cNvSpPr/>
            <p:nvPr/>
          </p:nvSpPr>
          <p:spPr>
            <a:xfrm>
              <a:off x="0" y="0"/>
              <a:ext cx="2828627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64A38CDD-BF0D-1A77-359B-7D5FC88D0169}"/>
              </a:ext>
            </a:extLst>
          </p:cNvPr>
          <p:cNvSpPr txBox="1">
            <a:spLocks/>
          </p:cNvSpPr>
          <p:nvPr/>
        </p:nvSpPr>
        <p:spPr>
          <a:xfrm>
            <a:off x="127538" y="211887"/>
            <a:ext cx="3145252" cy="45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rgbClr val="035D67"/>
                </a:solidFill>
              </a:rPr>
              <a:t>Protective Coatings Benefits</a:t>
            </a:r>
            <a:r>
              <a:rPr lang="en-GB" sz="2400" b="1" dirty="0">
                <a:solidFill>
                  <a:srgbClr val="035D67"/>
                </a:solidFill>
              </a:rPr>
              <a:t>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452C4B-4084-A6BF-2385-29383B9BC75B}"/>
              </a:ext>
            </a:extLst>
          </p:cNvPr>
          <p:cNvGrpSpPr/>
          <p:nvPr/>
        </p:nvGrpSpPr>
        <p:grpSpPr>
          <a:xfrm>
            <a:off x="40537" y="1646363"/>
            <a:ext cx="1769216" cy="2000349"/>
            <a:chOff x="92241" y="1646363"/>
            <a:chExt cx="1769216" cy="2000349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90BAF160-0216-D393-A14D-2F21C0903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085" r="8085"/>
            <a:stretch>
              <a:fillRect/>
            </a:stretch>
          </p:blipFill>
          <p:spPr>
            <a:xfrm>
              <a:off x="237129" y="1646363"/>
              <a:ext cx="1479440" cy="1479440"/>
            </a:xfrm>
            <a:prstGeom prst="rect">
              <a:avLst/>
            </a:prstGeom>
          </p:spPr>
        </p:pic>
        <p:sp>
          <p:nvSpPr>
            <p:cNvPr id="2" name="Subtitle 2">
              <a:extLst>
                <a:ext uri="{FF2B5EF4-FFF2-40B4-BE49-F238E27FC236}">
                  <a16:creationId xmlns:a16="http://schemas.microsoft.com/office/drawing/2014/main" id="{5133FD5E-FAD7-9729-AF83-E509590F2A33}"/>
                </a:ext>
              </a:extLst>
            </p:cNvPr>
            <p:cNvSpPr txBox="1">
              <a:spLocks/>
            </p:cNvSpPr>
            <p:nvPr/>
          </p:nvSpPr>
          <p:spPr>
            <a:xfrm>
              <a:off x="92241" y="3146139"/>
              <a:ext cx="1769216" cy="5005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Kills bacteria, viruses and germs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8E9574-C75F-D05B-F2A6-9FB2E2B4A0C3}"/>
              </a:ext>
            </a:extLst>
          </p:cNvPr>
          <p:cNvGrpSpPr/>
          <p:nvPr/>
        </p:nvGrpSpPr>
        <p:grpSpPr>
          <a:xfrm>
            <a:off x="1914949" y="1745223"/>
            <a:ext cx="1769216" cy="1771302"/>
            <a:chOff x="1971183" y="1745223"/>
            <a:chExt cx="1769216" cy="1771302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1CDAF304-6348-42DE-B3F9-65C69FA44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235" r="11784"/>
            <a:stretch>
              <a:fillRect/>
            </a:stretch>
          </p:blipFill>
          <p:spPr>
            <a:xfrm>
              <a:off x="2267297" y="1745223"/>
              <a:ext cx="1176988" cy="1281720"/>
            </a:xfrm>
            <a:prstGeom prst="rect">
              <a:avLst/>
            </a:prstGeom>
          </p:spPr>
        </p:pic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9201C46D-0D70-ED8B-B334-5178FE8AE947}"/>
                </a:ext>
              </a:extLst>
            </p:cNvPr>
            <p:cNvSpPr txBox="1">
              <a:spLocks/>
            </p:cNvSpPr>
            <p:nvPr/>
          </p:nvSpPr>
          <p:spPr>
            <a:xfrm>
              <a:off x="1971183" y="3149771"/>
              <a:ext cx="1769216" cy="3667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Reduces sickness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23202B-DEE8-12C7-7D1F-7D3182D13702}"/>
              </a:ext>
            </a:extLst>
          </p:cNvPr>
          <p:cNvGrpSpPr/>
          <p:nvPr/>
        </p:nvGrpSpPr>
        <p:grpSpPr>
          <a:xfrm>
            <a:off x="5514622" y="1805661"/>
            <a:ext cx="1750041" cy="1636940"/>
            <a:chOff x="5514622" y="1805661"/>
            <a:chExt cx="1750041" cy="1636940"/>
          </a:xfrm>
        </p:grpSpPr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1195362D-58A5-76AA-1BEB-5C6C15B11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55409" y="1805661"/>
              <a:ext cx="1256080" cy="1256080"/>
            </a:xfrm>
            <a:prstGeom prst="rect">
              <a:avLst/>
            </a:prstGeom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93A2F68B-C1EF-8276-FD05-1CC0BA4EB3A2}"/>
                </a:ext>
              </a:extLst>
            </p:cNvPr>
            <p:cNvSpPr txBox="1">
              <a:spLocks/>
            </p:cNvSpPr>
            <p:nvPr/>
          </p:nvSpPr>
          <p:spPr>
            <a:xfrm>
              <a:off x="5514622" y="3151104"/>
              <a:ext cx="1750041" cy="29149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Improves attendance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65CA45-B22C-B9A6-8233-F2015507BB0C}"/>
              </a:ext>
            </a:extLst>
          </p:cNvPr>
          <p:cNvGrpSpPr/>
          <p:nvPr/>
        </p:nvGrpSpPr>
        <p:grpSpPr>
          <a:xfrm>
            <a:off x="3684165" y="1797872"/>
            <a:ext cx="1750041" cy="2012286"/>
            <a:chOff x="3764580" y="1788678"/>
            <a:chExt cx="1750041" cy="2012286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F32179BC-C889-A57D-1E53-A2CE177F3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32" b="3300"/>
            <a:stretch>
              <a:fillRect/>
            </a:stretch>
          </p:blipFill>
          <p:spPr>
            <a:xfrm>
              <a:off x="3900859" y="1788678"/>
              <a:ext cx="1477482" cy="1194810"/>
            </a:xfrm>
            <a:prstGeom prst="rect">
              <a:avLst/>
            </a:prstGeom>
          </p:spPr>
        </p:pic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634C10A-31C8-977F-F6EE-62FB07B0A29D}"/>
                </a:ext>
              </a:extLst>
            </p:cNvPr>
            <p:cNvSpPr txBox="1">
              <a:spLocks/>
            </p:cNvSpPr>
            <p:nvPr/>
          </p:nvSpPr>
          <p:spPr>
            <a:xfrm>
              <a:off x="3764580" y="3146331"/>
              <a:ext cx="1750041" cy="65463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Creates a healthier environment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5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2225ECCC-5C1A-AEAC-8B27-D93A1F19E978}"/>
              </a:ext>
            </a:extLst>
          </p:cNvPr>
          <p:cNvGrpSpPr/>
          <p:nvPr/>
        </p:nvGrpSpPr>
        <p:grpSpPr>
          <a:xfrm>
            <a:off x="0" y="0"/>
            <a:ext cx="7315200" cy="4114800"/>
            <a:chOff x="893339" y="3960161"/>
            <a:chExt cx="18275802" cy="9816008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DB7DD6D0-7B23-4ACD-B396-41EE54B65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2" t="31550" r="21387" b="8156"/>
            <a:stretch/>
          </p:blipFill>
          <p:spPr>
            <a:xfrm>
              <a:off x="893339" y="3960161"/>
              <a:ext cx="18275802" cy="98160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5A35B5-6E75-9341-1A68-3D25D3AF09D2}"/>
              </a:ext>
            </a:extLst>
          </p:cNvPr>
          <p:cNvGrpSpPr/>
          <p:nvPr/>
        </p:nvGrpSpPr>
        <p:grpSpPr>
          <a:xfrm>
            <a:off x="4057859" y="2910665"/>
            <a:ext cx="3257341" cy="805217"/>
            <a:chOff x="4057859" y="2777315"/>
            <a:chExt cx="3257341" cy="805217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1EC59D47-02BB-AFA7-84C2-6DD8CB61300F}"/>
                </a:ext>
              </a:extLst>
            </p:cNvPr>
            <p:cNvGrpSpPr/>
            <p:nvPr/>
          </p:nvGrpSpPr>
          <p:grpSpPr>
            <a:xfrm>
              <a:off x="4057859" y="2777315"/>
              <a:ext cx="1827896" cy="805217"/>
              <a:chOff x="0" y="0"/>
              <a:chExt cx="2782410" cy="11096357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40D4C43B-74AB-2A3C-D9E1-90714CE7755D}"/>
                  </a:ext>
                </a:extLst>
              </p:cNvPr>
              <p:cNvSpPr/>
              <p:nvPr/>
            </p:nvSpPr>
            <p:spPr>
              <a:xfrm>
                <a:off x="0" y="0"/>
                <a:ext cx="2782410" cy="11096357"/>
              </a:xfrm>
              <a:custGeom>
                <a:avLst/>
                <a:gdLst/>
                <a:ahLst/>
                <a:cxnLst/>
                <a:rect l="l" t="t" r="r" b="b"/>
                <a:pathLst>
                  <a:path w="2782410" h="11096357">
                    <a:moveTo>
                      <a:pt x="0" y="0"/>
                    </a:moveTo>
                    <a:lnTo>
                      <a:pt x="2782410" y="0"/>
                    </a:lnTo>
                    <a:lnTo>
                      <a:pt x="2782410" y="11096357"/>
                    </a:lnTo>
                    <a:lnTo>
                      <a:pt x="0" y="11096357"/>
                    </a:lnTo>
                    <a:close/>
                  </a:path>
                </a:pathLst>
              </a:custGeom>
              <a:solidFill>
                <a:srgbClr val="00A6B6"/>
              </a:solidFill>
            </p:spPr>
          </p:sp>
        </p:grpSp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FE64833F-9B72-13CD-6D01-A77598BCBE78}"/>
                </a:ext>
              </a:extLst>
            </p:cNvPr>
            <p:cNvGrpSpPr/>
            <p:nvPr/>
          </p:nvGrpSpPr>
          <p:grpSpPr>
            <a:xfrm>
              <a:off x="4236586" y="2777315"/>
              <a:ext cx="3078614" cy="805216"/>
              <a:chOff x="0" y="0"/>
              <a:chExt cx="3092729" cy="11203624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5C9CF84A-B2B1-25CF-F5A6-631F1A7A0D91}"/>
                  </a:ext>
                </a:extLst>
              </p:cNvPr>
              <p:cNvSpPr/>
              <p:nvPr/>
            </p:nvSpPr>
            <p:spPr>
              <a:xfrm>
                <a:off x="0" y="0"/>
                <a:ext cx="3092728" cy="11203624"/>
              </a:xfrm>
              <a:custGeom>
                <a:avLst/>
                <a:gdLst/>
                <a:ahLst/>
                <a:cxnLst/>
                <a:rect l="l" t="t" r="r" b="b"/>
                <a:pathLst>
                  <a:path w="3092728" h="11203624">
                    <a:moveTo>
                      <a:pt x="0" y="0"/>
                    </a:moveTo>
                    <a:lnTo>
                      <a:pt x="3092728" y="0"/>
                    </a:lnTo>
                    <a:lnTo>
                      <a:pt x="3092728" y="11203624"/>
                    </a:lnTo>
                    <a:lnTo>
                      <a:pt x="0" y="11203624"/>
                    </a:lnTo>
                    <a:close/>
                  </a:path>
                </a:pathLst>
              </a:custGeom>
              <a:solidFill>
                <a:srgbClr val="155B67"/>
              </a:solidFill>
            </p:spPr>
          </p:sp>
        </p:grp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EFC28597-F2A7-E31D-C757-8FD631456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3836" y="3008671"/>
            <a:ext cx="2604111" cy="707210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>
                <a:solidFill>
                  <a:schemeClr val="bg1"/>
                </a:solidFill>
              </a:rPr>
              <a:t>How can you help keep classrooms tidy?</a:t>
            </a:r>
          </a:p>
        </p:txBody>
      </p:sp>
    </p:spTree>
    <p:extLst>
      <p:ext uri="{BB962C8B-B14F-4D97-AF65-F5344CB8AC3E}">
        <p14:creationId xmlns:p14="http://schemas.microsoft.com/office/powerpoint/2010/main" val="2955087845"/>
      </p:ext>
    </p:extLst>
  </p:cSld>
  <p:clrMapOvr>
    <a:masterClrMapping/>
  </p:clrMapOvr>
  <p:transition spd="med" advClick="0" advTm="4000"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CEA8111D-E943-FCAF-2C26-416B79149493}"/>
              </a:ext>
            </a:extLst>
          </p:cNvPr>
          <p:cNvGrpSpPr/>
          <p:nvPr/>
        </p:nvGrpSpPr>
        <p:grpSpPr>
          <a:xfrm rot="5400000">
            <a:off x="2743653" y="-2063818"/>
            <a:ext cx="1827896" cy="7461913"/>
            <a:chOff x="0" y="0"/>
            <a:chExt cx="2782410" cy="1109635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859C651-1968-DB67-79CF-0C8D6E1300B2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BBFE73F1-CCAF-CDB9-F79C-D2506AC2D8D2}"/>
              </a:ext>
            </a:extLst>
          </p:cNvPr>
          <p:cNvGrpSpPr/>
          <p:nvPr/>
        </p:nvGrpSpPr>
        <p:grpSpPr>
          <a:xfrm rot="5400000">
            <a:off x="2066159" y="-1207596"/>
            <a:ext cx="3182885" cy="7461911"/>
            <a:chOff x="0" y="0"/>
            <a:chExt cx="2828627" cy="1120362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0268F18-3B16-A795-5DA7-0A1D9A6B181E}"/>
                </a:ext>
              </a:extLst>
            </p:cNvPr>
            <p:cNvSpPr/>
            <p:nvPr/>
          </p:nvSpPr>
          <p:spPr>
            <a:xfrm>
              <a:off x="0" y="0"/>
              <a:ext cx="2828627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64A38CDD-BF0D-1A77-359B-7D5FC88D0169}"/>
              </a:ext>
            </a:extLst>
          </p:cNvPr>
          <p:cNvSpPr txBox="1">
            <a:spLocks/>
          </p:cNvSpPr>
          <p:nvPr/>
        </p:nvSpPr>
        <p:spPr>
          <a:xfrm>
            <a:off x="127538" y="264065"/>
            <a:ext cx="5530312" cy="45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rgbClr val="035D67"/>
                </a:solidFill>
              </a:rPr>
              <a:t>Help keep classrooms tidy</a:t>
            </a:r>
            <a:endParaRPr lang="en-GB" sz="2400" b="1" dirty="0">
              <a:solidFill>
                <a:srgbClr val="035D67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452C4B-4084-A6BF-2385-29383B9BC75B}"/>
              </a:ext>
            </a:extLst>
          </p:cNvPr>
          <p:cNvGrpSpPr/>
          <p:nvPr/>
        </p:nvGrpSpPr>
        <p:grpSpPr>
          <a:xfrm>
            <a:off x="40537" y="1646363"/>
            <a:ext cx="1769216" cy="2000349"/>
            <a:chOff x="92241" y="1646363"/>
            <a:chExt cx="1769216" cy="2000349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90BAF160-0216-D393-A14D-2F21C0903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7129" y="1646363"/>
              <a:ext cx="1479440" cy="1479440"/>
            </a:xfrm>
            <a:prstGeom prst="rect">
              <a:avLst/>
            </a:prstGeom>
          </p:spPr>
        </p:pic>
        <p:sp>
          <p:nvSpPr>
            <p:cNvPr id="2" name="Subtitle 2">
              <a:extLst>
                <a:ext uri="{FF2B5EF4-FFF2-40B4-BE49-F238E27FC236}">
                  <a16:creationId xmlns:a16="http://schemas.microsoft.com/office/drawing/2014/main" id="{5133FD5E-FAD7-9729-AF83-E509590F2A33}"/>
                </a:ext>
              </a:extLst>
            </p:cNvPr>
            <p:cNvSpPr txBox="1">
              <a:spLocks/>
            </p:cNvSpPr>
            <p:nvPr/>
          </p:nvSpPr>
          <p:spPr>
            <a:xfrm>
              <a:off x="92241" y="3146139"/>
              <a:ext cx="1769216" cy="5005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Clear desks before you leave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8E9574-C75F-D05B-F2A6-9FB2E2B4A0C3}"/>
              </a:ext>
            </a:extLst>
          </p:cNvPr>
          <p:cNvGrpSpPr/>
          <p:nvPr/>
        </p:nvGrpSpPr>
        <p:grpSpPr>
          <a:xfrm>
            <a:off x="1914949" y="1232511"/>
            <a:ext cx="1769216" cy="2414200"/>
            <a:chOff x="1971183" y="1232511"/>
            <a:chExt cx="1769216" cy="2414200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1CDAF304-6348-42DE-B3F9-65C69FA44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" r="4086"/>
            <a:stretch/>
          </p:blipFill>
          <p:spPr>
            <a:xfrm>
              <a:off x="2049583" y="1232511"/>
              <a:ext cx="1664251" cy="1812341"/>
            </a:xfrm>
            <a:prstGeom prst="rect">
              <a:avLst/>
            </a:prstGeom>
          </p:spPr>
        </p:pic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9201C46D-0D70-ED8B-B334-5178FE8AE947}"/>
                </a:ext>
              </a:extLst>
            </p:cNvPr>
            <p:cNvSpPr txBox="1">
              <a:spLocks/>
            </p:cNvSpPr>
            <p:nvPr/>
          </p:nvSpPr>
          <p:spPr>
            <a:xfrm>
              <a:off x="1971183" y="3149770"/>
              <a:ext cx="1769216" cy="4969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Put rubbish in the centralised bins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23202B-DEE8-12C7-7D1F-7D3182D13702}"/>
              </a:ext>
            </a:extLst>
          </p:cNvPr>
          <p:cNvGrpSpPr/>
          <p:nvPr/>
        </p:nvGrpSpPr>
        <p:grpSpPr>
          <a:xfrm>
            <a:off x="5514622" y="1512990"/>
            <a:ext cx="1750041" cy="2389923"/>
            <a:chOff x="5514622" y="1512990"/>
            <a:chExt cx="1750041" cy="2389923"/>
          </a:xfrm>
        </p:grpSpPr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1195362D-58A5-76AA-1BEB-5C6C15B11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26667" y="1512990"/>
              <a:ext cx="1633149" cy="1633149"/>
            </a:xfrm>
            <a:prstGeom prst="rect">
              <a:avLst/>
            </a:prstGeom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93A2F68B-C1EF-8276-FD05-1CC0BA4EB3A2}"/>
                </a:ext>
              </a:extLst>
            </p:cNvPr>
            <p:cNvSpPr txBox="1">
              <a:spLocks/>
            </p:cNvSpPr>
            <p:nvPr/>
          </p:nvSpPr>
          <p:spPr>
            <a:xfrm>
              <a:off x="5514622" y="3151104"/>
              <a:ext cx="1750041" cy="75180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Keep floors clean and tidy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6146155-7C06-81B0-6281-344EEE97CFAE}"/>
              </a:ext>
            </a:extLst>
          </p:cNvPr>
          <p:cNvGrpSpPr/>
          <p:nvPr/>
        </p:nvGrpSpPr>
        <p:grpSpPr>
          <a:xfrm>
            <a:off x="3684165" y="1410723"/>
            <a:ext cx="1750041" cy="2399435"/>
            <a:chOff x="3684165" y="1410723"/>
            <a:chExt cx="1750041" cy="2399435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634C10A-31C8-977F-F6EE-62FB07B0A29D}"/>
                </a:ext>
              </a:extLst>
            </p:cNvPr>
            <p:cNvSpPr txBox="1">
              <a:spLocks/>
            </p:cNvSpPr>
            <p:nvPr/>
          </p:nvSpPr>
          <p:spPr>
            <a:xfrm>
              <a:off x="3684165" y="3155525"/>
              <a:ext cx="1750041" cy="65463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Stack chairs at the end of the day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id="{E50FECD4-2A39-29AF-D226-91D3C2E43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9" r="2059"/>
            <a:stretch/>
          </p:blipFill>
          <p:spPr>
            <a:xfrm>
              <a:off x="3750061" y="1410723"/>
              <a:ext cx="1566358" cy="1633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6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5FDC33-3AE6-FF43-57EA-DE58BE7A4C0D}"/>
              </a:ext>
            </a:extLst>
          </p:cNvPr>
          <p:cNvGrpSpPr/>
          <p:nvPr/>
        </p:nvGrpSpPr>
        <p:grpSpPr>
          <a:xfrm>
            <a:off x="0" y="-1"/>
            <a:ext cx="3062872" cy="4114801"/>
            <a:chOff x="159570" y="642051"/>
            <a:chExt cx="9571205" cy="128583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D2313D-1285-B549-FABA-13F802AD1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5" r="25185"/>
            <a:stretch/>
          </p:blipFill>
          <p:spPr>
            <a:xfrm>
              <a:off x="159570" y="642051"/>
              <a:ext cx="9571205" cy="12858390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>
            <a:off x="2884147" y="-2"/>
            <a:ext cx="1827896" cy="4114801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>
            <a:off x="3062874" y="-2"/>
            <a:ext cx="4252326" cy="4114800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1553" y="1097438"/>
            <a:ext cx="3654965" cy="1919920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</a:rPr>
              <a:t>Please help us keep our school clean, hygienic and safe for us all to use</a:t>
            </a:r>
          </a:p>
        </p:txBody>
      </p:sp>
    </p:spTree>
    <p:extLst>
      <p:ext uri="{BB962C8B-B14F-4D97-AF65-F5344CB8AC3E}">
        <p14:creationId xmlns:p14="http://schemas.microsoft.com/office/powerpoint/2010/main" val="2985945399"/>
      </p:ext>
    </p:extLst>
  </p:cSld>
  <p:clrMapOvr>
    <a:masterClrMapping/>
  </p:clrMapOvr>
  <p:transition spd="slow" advClick="0" advTm="4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2225ECCC-5C1A-AEAC-8B27-D93A1F19E978}"/>
              </a:ext>
            </a:extLst>
          </p:cNvPr>
          <p:cNvGrpSpPr/>
          <p:nvPr/>
        </p:nvGrpSpPr>
        <p:grpSpPr>
          <a:xfrm>
            <a:off x="-357574" y="-204238"/>
            <a:ext cx="7672774" cy="4382520"/>
            <a:chOff x="0" y="0"/>
            <a:chExt cx="24384000" cy="13927608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DB7DD6D0-7B23-4ACD-B396-41EE54B6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67" b="7167"/>
            <a:stretch/>
          </p:blipFill>
          <p:spPr>
            <a:xfrm>
              <a:off x="0" y="0"/>
              <a:ext cx="24384000" cy="139276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5A35B5-6E75-9341-1A68-3D25D3AF09D2}"/>
              </a:ext>
            </a:extLst>
          </p:cNvPr>
          <p:cNvGrpSpPr/>
          <p:nvPr/>
        </p:nvGrpSpPr>
        <p:grpSpPr>
          <a:xfrm>
            <a:off x="4057859" y="2910665"/>
            <a:ext cx="3257341" cy="805217"/>
            <a:chOff x="4057859" y="2777315"/>
            <a:chExt cx="3257341" cy="805217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1EC59D47-02BB-AFA7-84C2-6DD8CB61300F}"/>
                </a:ext>
              </a:extLst>
            </p:cNvPr>
            <p:cNvGrpSpPr/>
            <p:nvPr/>
          </p:nvGrpSpPr>
          <p:grpSpPr>
            <a:xfrm>
              <a:off x="4057859" y="2777315"/>
              <a:ext cx="1827896" cy="805217"/>
              <a:chOff x="0" y="0"/>
              <a:chExt cx="2782410" cy="11096357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40D4C43B-74AB-2A3C-D9E1-90714CE7755D}"/>
                  </a:ext>
                </a:extLst>
              </p:cNvPr>
              <p:cNvSpPr/>
              <p:nvPr/>
            </p:nvSpPr>
            <p:spPr>
              <a:xfrm>
                <a:off x="0" y="0"/>
                <a:ext cx="2782410" cy="11096357"/>
              </a:xfrm>
              <a:custGeom>
                <a:avLst/>
                <a:gdLst/>
                <a:ahLst/>
                <a:cxnLst/>
                <a:rect l="l" t="t" r="r" b="b"/>
                <a:pathLst>
                  <a:path w="2782410" h="11096357">
                    <a:moveTo>
                      <a:pt x="0" y="0"/>
                    </a:moveTo>
                    <a:lnTo>
                      <a:pt x="2782410" y="0"/>
                    </a:lnTo>
                    <a:lnTo>
                      <a:pt x="2782410" y="11096357"/>
                    </a:lnTo>
                    <a:lnTo>
                      <a:pt x="0" y="11096357"/>
                    </a:lnTo>
                    <a:close/>
                  </a:path>
                </a:pathLst>
              </a:custGeom>
              <a:solidFill>
                <a:srgbClr val="00A6B6"/>
              </a:solidFill>
            </p:spPr>
          </p:sp>
        </p:grpSp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FE64833F-9B72-13CD-6D01-A77598BCBE78}"/>
                </a:ext>
              </a:extLst>
            </p:cNvPr>
            <p:cNvGrpSpPr/>
            <p:nvPr/>
          </p:nvGrpSpPr>
          <p:grpSpPr>
            <a:xfrm>
              <a:off x="4236586" y="2777315"/>
              <a:ext cx="3078614" cy="805216"/>
              <a:chOff x="0" y="0"/>
              <a:chExt cx="3092729" cy="11203624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5C9CF84A-B2B1-25CF-F5A6-631F1A7A0D91}"/>
                  </a:ext>
                </a:extLst>
              </p:cNvPr>
              <p:cNvSpPr/>
              <p:nvPr/>
            </p:nvSpPr>
            <p:spPr>
              <a:xfrm>
                <a:off x="0" y="0"/>
                <a:ext cx="3092728" cy="11203624"/>
              </a:xfrm>
              <a:custGeom>
                <a:avLst/>
                <a:gdLst/>
                <a:ahLst/>
                <a:cxnLst/>
                <a:rect l="l" t="t" r="r" b="b"/>
                <a:pathLst>
                  <a:path w="3092728" h="11203624">
                    <a:moveTo>
                      <a:pt x="0" y="0"/>
                    </a:moveTo>
                    <a:lnTo>
                      <a:pt x="3092728" y="0"/>
                    </a:lnTo>
                    <a:lnTo>
                      <a:pt x="3092728" y="11203624"/>
                    </a:lnTo>
                    <a:lnTo>
                      <a:pt x="0" y="11203624"/>
                    </a:lnTo>
                    <a:close/>
                  </a:path>
                </a:pathLst>
              </a:custGeom>
              <a:solidFill>
                <a:srgbClr val="155B67"/>
              </a:solidFill>
            </p:spPr>
          </p:sp>
        </p:grp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EFC28597-F2A7-E31D-C757-8FD631456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3836" y="3008671"/>
            <a:ext cx="2604111" cy="70721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</a:rPr>
              <a:t>How can you help keep staff areas tidy?</a:t>
            </a:r>
          </a:p>
        </p:txBody>
      </p:sp>
    </p:spTree>
    <p:extLst>
      <p:ext uri="{BB962C8B-B14F-4D97-AF65-F5344CB8AC3E}">
        <p14:creationId xmlns:p14="http://schemas.microsoft.com/office/powerpoint/2010/main" val="2753364520"/>
      </p:ext>
    </p:extLst>
  </p:cSld>
  <p:clrMapOvr>
    <a:masterClrMapping/>
  </p:clrMapOvr>
  <p:transition spd="med" advClick="0" advTm="4000"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CEA8111D-E943-FCAF-2C26-416B79149493}"/>
              </a:ext>
            </a:extLst>
          </p:cNvPr>
          <p:cNvGrpSpPr/>
          <p:nvPr/>
        </p:nvGrpSpPr>
        <p:grpSpPr>
          <a:xfrm rot="5400000">
            <a:off x="2743653" y="-2063818"/>
            <a:ext cx="1827896" cy="7461913"/>
            <a:chOff x="0" y="0"/>
            <a:chExt cx="2782410" cy="1109635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859C651-1968-DB67-79CF-0C8D6E1300B2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BBFE73F1-CCAF-CDB9-F79C-D2506AC2D8D2}"/>
              </a:ext>
            </a:extLst>
          </p:cNvPr>
          <p:cNvGrpSpPr/>
          <p:nvPr/>
        </p:nvGrpSpPr>
        <p:grpSpPr>
          <a:xfrm rot="5400000">
            <a:off x="2066159" y="-1207596"/>
            <a:ext cx="3182885" cy="7461911"/>
            <a:chOff x="0" y="0"/>
            <a:chExt cx="2828627" cy="1120362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0268F18-3B16-A795-5DA7-0A1D9A6B181E}"/>
                </a:ext>
              </a:extLst>
            </p:cNvPr>
            <p:cNvSpPr/>
            <p:nvPr/>
          </p:nvSpPr>
          <p:spPr>
            <a:xfrm>
              <a:off x="0" y="0"/>
              <a:ext cx="2828627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64A38CDD-BF0D-1A77-359B-7D5FC88D0169}"/>
              </a:ext>
            </a:extLst>
          </p:cNvPr>
          <p:cNvSpPr txBox="1">
            <a:spLocks/>
          </p:cNvSpPr>
          <p:nvPr/>
        </p:nvSpPr>
        <p:spPr>
          <a:xfrm>
            <a:off x="127538" y="211887"/>
            <a:ext cx="5530312" cy="45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rgbClr val="035D67"/>
                </a:solidFill>
              </a:rPr>
              <a:t>Help keep staff areas tidy</a:t>
            </a:r>
            <a:endParaRPr lang="en-GB" sz="2400" b="1" dirty="0">
              <a:solidFill>
                <a:srgbClr val="035D67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452C4B-4084-A6BF-2385-29383B9BC75B}"/>
              </a:ext>
            </a:extLst>
          </p:cNvPr>
          <p:cNvGrpSpPr/>
          <p:nvPr/>
        </p:nvGrpSpPr>
        <p:grpSpPr>
          <a:xfrm>
            <a:off x="40537" y="1646363"/>
            <a:ext cx="1769216" cy="2000349"/>
            <a:chOff x="92241" y="1646363"/>
            <a:chExt cx="1769216" cy="2000349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90BAF160-0216-D393-A14D-2F21C0903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7129" y="1646363"/>
              <a:ext cx="1479440" cy="1479440"/>
            </a:xfrm>
            <a:prstGeom prst="rect">
              <a:avLst/>
            </a:prstGeom>
          </p:spPr>
        </p:pic>
        <p:sp>
          <p:nvSpPr>
            <p:cNvPr id="2" name="Subtitle 2">
              <a:extLst>
                <a:ext uri="{FF2B5EF4-FFF2-40B4-BE49-F238E27FC236}">
                  <a16:creationId xmlns:a16="http://schemas.microsoft.com/office/drawing/2014/main" id="{5133FD5E-FAD7-9729-AF83-E509590F2A33}"/>
                </a:ext>
              </a:extLst>
            </p:cNvPr>
            <p:cNvSpPr txBox="1">
              <a:spLocks/>
            </p:cNvSpPr>
            <p:nvPr/>
          </p:nvSpPr>
          <p:spPr>
            <a:xfrm>
              <a:off x="92241" y="3146139"/>
              <a:ext cx="1769216" cy="5005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Clear surfaces before you leave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8E9574-C75F-D05B-F2A6-9FB2E2B4A0C3}"/>
              </a:ext>
            </a:extLst>
          </p:cNvPr>
          <p:cNvGrpSpPr/>
          <p:nvPr/>
        </p:nvGrpSpPr>
        <p:grpSpPr>
          <a:xfrm>
            <a:off x="1914949" y="1232511"/>
            <a:ext cx="1769216" cy="2414200"/>
            <a:chOff x="1971183" y="1232511"/>
            <a:chExt cx="1769216" cy="2414200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1CDAF304-6348-42DE-B3F9-65C69FA44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" r="4086"/>
            <a:stretch/>
          </p:blipFill>
          <p:spPr>
            <a:xfrm>
              <a:off x="2049583" y="1232511"/>
              <a:ext cx="1664251" cy="1812341"/>
            </a:xfrm>
            <a:prstGeom prst="rect">
              <a:avLst/>
            </a:prstGeom>
          </p:spPr>
        </p:pic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9201C46D-0D70-ED8B-B334-5178FE8AE947}"/>
                </a:ext>
              </a:extLst>
            </p:cNvPr>
            <p:cNvSpPr txBox="1">
              <a:spLocks/>
            </p:cNvSpPr>
            <p:nvPr/>
          </p:nvSpPr>
          <p:spPr>
            <a:xfrm>
              <a:off x="1971183" y="3149770"/>
              <a:ext cx="1769216" cy="4969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Put rubbish in the bin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23202B-DEE8-12C7-7D1F-7D3182D13702}"/>
              </a:ext>
            </a:extLst>
          </p:cNvPr>
          <p:cNvGrpSpPr/>
          <p:nvPr/>
        </p:nvGrpSpPr>
        <p:grpSpPr>
          <a:xfrm>
            <a:off x="5514622" y="1512990"/>
            <a:ext cx="1750041" cy="2389923"/>
            <a:chOff x="5514622" y="1512990"/>
            <a:chExt cx="1750041" cy="2389923"/>
          </a:xfrm>
        </p:grpSpPr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1195362D-58A5-76AA-1BEB-5C6C15B11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26667" y="1512990"/>
              <a:ext cx="1633149" cy="1633149"/>
            </a:xfrm>
            <a:prstGeom prst="rect">
              <a:avLst/>
            </a:prstGeom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93A2F68B-C1EF-8276-FD05-1CC0BA4EB3A2}"/>
                </a:ext>
              </a:extLst>
            </p:cNvPr>
            <p:cNvSpPr txBox="1">
              <a:spLocks/>
            </p:cNvSpPr>
            <p:nvPr/>
          </p:nvSpPr>
          <p:spPr>
            <a:xfrm>
              <a:off x="5514622" y="3151104"/>
              <a:ext cx="1750041" cy="75180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Wipe up any spills immediately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65CA45-B22C-B9A6-8233-F2015507BB0C}"/>
              </a:ext>
            </a:extLst>
          </p:cNvPr>
          <p:cNvGrpSpPr/>
          <p:nvPr/>
        </p:nvGrpSpPr>
        <p:grpSpPr>
          <a:xfrm>
            <a:off x="3684165" y="1797872"/>
            <a:ext cx="1750041" cy="2012286"/>
            <a:chOff x="3764580" y="1788678"/>
            <a:chExt cx="1750041" cy="2012286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F32179BC-C889-A57D-1E53-A2CE177F3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66" b="9566"/>
            <a:stretch/>
          </p:blipFill>
          <p:spPr>
            <a:xfrm>
              <a:off x="3900859" y="1788678"/>
              <a:ext cx="1477482" cy="1194810"/>
            </a:xfrm>
            <a:prstGeom prst="rect">
              <a:avLst/>
            </a:prstGeom>
          </p:spPr>
        </p:pic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634C10A-31C8-977F-F6EE-62FB07B0A29D}"/>
                </a:ext>
              </a:extLst>
            </p:cNvPr>
            <p:cNvSpPr txBox="1">
              <a:spLocks/>
            </p:cNvSpPr>
            <p:nvPr/>
          </p:nvSpPr>
          <p:spPr>
            <a:xfrm>
              <a:off x="3764580" y="3146331"/>
              <a:ext cx="1750041" cy="65463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Put away used crockery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44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5FDC33-3AE6-FF43-57EA-DE58BE7A4C0D}"/>
              </a:ext>
            </a:extLst>
          </p:cNvPr>
          <p:cNvGrpSpPr/>
          <p:nvPr/>
        </p:nvGrpSpPr>
        <p:grpSpPr>
          <a:xfrm>
            <a:off x="0" y="-1"/>
            <a:ext cx="3062872" cy="4114801"/>
            <a:chOff x="159570" y="642051"/>
            <a:chExt cx="9571205" cy="128583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D2313D-1285-B549-FABA-13F802AD1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5" r="25185"/>
            <a:stretch/>
          </p:blipFill>
          <p:spPr>
            <a:xfrm>
              <a:off x="159570" y="642051"/>
              <a:ext cx="9571205" cy="12858390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>
            <a:off x="2884147" y="-2"/>
            <a:ext cx="1827896" cy="4114801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>
            <a:off x="3062874" y="-2"/>
            <a:ext cx="4252326" cy="4114800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1553" y="1097438"/>
            <a:ext cx="3654965" cy="1919920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</a:rPr>
              <a:t>Please help us keep our school clean, hygienic and safe for us all to use</a:t>
            </a:r>
          </a:p>
        </p:txBody>
      </p:sp>
    </p:spTree>
    <p:extLst>
      <p:ext uri="{BB962C8B-B14F-4D97-AF65-F5344CB8AC3E}">
        <p14:creationId xmlns:p14="http://schemas.microsoft.com/office/powerpoint/2010/main" val="1501661345"/>
      </p:ext>
    </p:extLst>
  </p:cSld>
  <p:clrMapOvr>
    <a:masterClrMapping/>
  </p:clrMapOvr>
  <p:transition spd="slow" advClick="0" advTm="4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5FDC33-3AE6-FF43-57EA-DE58BE7A4C0D}"/>
              </a:ext>
            </a:extLst>
          </p:cNvPr>
          <p:cNvGrpSpPr/>
          <p:nvPr/>
        </p:nvGrpSpPr>
        <p:grpSpPr>
          <a:xfrm>
            <a:off x="0" y="-1"/>
            <a:ext cx="3062872" cy="4114801"/>
            <a:chOff x="159570" y="642051"/>
            <a:chExt cx="9571205" cy="128583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D2313D-1285-B549-FABA-13F802AD1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591" t="8770" r="29414" b="5258"/>
            <a:stretch/>
          </p:blipFill>
          <p:spPr>
            <a:xfrm>
              <a:off x="159570" y="642051"/>
              <a:ext cx="9571205" cy="12858390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>
            <a:off x="2884147" y="-2"/>
            <a:ext cx="1827896" cy="4114801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>
            <a:off x="3062874" y="-2"/>
            <a:ext cx="4252326" cy="4114800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9202" y="1351858"/>
            <a:ext cx="3819667" cy="1411079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</a:rPr>
              <a:t>You want your school to be clean, hygienic and safe..</a:t>
            </a:r>
          </a:p>
        </p:txBody>
      </p:sp>
    </p:spTree>
    <p:extLst>
      <p:ext uri="{BB962C8B-B14F-4D97-AF65-F5344CB8AC3E}">
        <p14:creationId xmlns:p14="http://schemas.microsoft.com/office/powerpoint/2010/main" val="419497401"/>
      </p:ext>
    </p:extLst>
  </p:cSld>
  <p:clrMapOvr>
    <a:masterClrMapping/>
  </p:clrMapOvr>
  <p:transition spd="slow" advClick="0" advTm="4000"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2225ECCC-5C1A-AEAC-8B27-D93A1F19E978}"/>
              </a:ext>
            </a:extLst>
          </p:cNvPr>
          <p:cNvGrpSpPr/>
          <p:nvPr/>
        </p:nvGrpSpPr>
        <p:grpSpPr>
          <a:xfrm>
            <a:off x="-357574" y="-204238"/>
            <a:ext cx="7672774" cy="4382520"/>
            <a:chOff x="0" y="0"/>
            <a:chExt cx="24384000" cy="13927608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DB7DD6D0-7B23-4ACD-B396-41EE54B65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95" b="639"/>
            <a:stretch/>
          </p:blipFill>
          <p:spPr>
            <a:xfrm>
              <a:off x="0" y="0"/>
              <a:ext cx="24384000" cy="139276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5A35B5-6E75-9341-1A68-3D25D3AF09D2}"/>
              </a:ext>
            </a:extLst>
          </p:cNvPr>
          <p:cNvGrpSpPr/>
          <p:nvPr/>
        </p:nvGrpSpPr>
        <p:grpSpPr>
          <a:xfrm>
            <a:off x="4057859" y="2910665"/>
            <a:ext cx="3257341" cy="805217"/>
            <a:chOff x="4057859" y="2777315"/>
            <a:chExt cx="3257341" cy="805217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1EC59D47-02BB-AFA7-84C2-6DD8CB61300F}"/>
                </a:ext>
              </a:extLst>
            </p:cNvPr>
            <p:cNvGrpSpPr/>
            <p:nvPr/>
          </p:nvGrpSpPr>
          <p:grpSpPr>
            <a:xfrm>
              <a:off x="4057859" y="2777315"/>
              <a:ext cx="1827896" cy="805217"/>
              <a:chOff x="0" y="0"/>
              <a:chExt cx="2782410" cy="11096357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40D4C43B-74AB-2A3C-D9E1-90714CE7755D}"/>
                  </a:ext>
                </a:extLst>
              </p:cNvPr>
              <p:cNvSpPr/>
              <p:nvPr/>
            </p:nvSpPr>
            <p:spPr>
              <a:xfrm>
                <a:off x="0" y="0"/>
                <a:ext cx="2782410" cy="11096357"/>
              </a:xfrm>
              <a:custGeom>
                <a:avLst/>
                <a:gdLst/>
                <a:ahLst/>
                <a:cxnLst/>
                <a:rect l="l" t="t" r="r" b="b"/>
                <a:pathLst>
                  <a:path w="2782410" h="11096357">
                    <a:moveTo>
                      <a:pt x="0" y="0"/>
                    </a:moveTo>
                    <a:lnTo>
                      <a:pt x="2782410" y="0"/>
                    </a:lnTo>
                    <a:lnTo>
                      <a:pt x="2782410" y="11096357"/>
                    </a:lnTo>
                    <a:lnTo>
                      <a:pt x="0" y="11096357"/>
                    </a:lnTo>
                    <a:close/>
                  </a:path>
                </a:pathLst>
              </a:custGeom>
              <a:solidFill>
                <a:srgbClr val="00A6B6"/>
              </a:solidFill>
            </p:spPr>
          </p:sp>
        </p:grpSp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FE64833F-9B72-13CD-6D01-A77598BCBE78}"/>
                </a:ext>
              </a:extLst>
            </p:cNvPr>
            <p:cNvGrpSpPr/>
            <p:nvPr/>
          </p:nvGrpSpPr>
          <p:grpSpPr>
            <a:xfrm>
              <a:off x="4236586" y="2777315"/>
              <a:ext cx="3078614" cy="805216"/>
              <a:chOff x="0" y="0"/>
              <a:chExt cx="3092729" cy="11203624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5C9CF84A-B2B1-25CF-F5A6-631F1A7A0D91}"/>
                  </a:ext>
                </a:extLst>
              </p:cNvPr>
              <p:cNvSpPr/>
              <p:nvPr/>
            </p:nvSpPr>
            <p:spPr>
              <a:xfrm>
                <a:off x="0" y="0"/>
                <a:ext cx="3092728" cy="11203624"/>
              </a:xfrm>
              <a:custGeom>
                <a:avLst/>
                <a:gdLst/>
                <a:ahLst/>
                <a:cxnLst/>
                <a:rect l="l" t="t" r="r" b="b"/>
                <a:pathLst>
                  <a:path w="3092728" h="11203624">
                    <a:moveTo>
                      <a:pt x="0" y="0"/>
                    </a:moveTo>
                    <a:lnTo>
                      <a:pt x="3092728" y="0"/>
                    </a:lnTo>
                    <a:lnTo>
                      <a:pt x="3092728" y="11203624"/>
                    </a:lnTo>
                    <a:lnTo>
                      <a:pt x="0" y="11203624"/>
                    </a:lnTo>
                    <a:close/>
                  </a:path>
                </a:pathLst>
              </a:custGeom>
              <a:solidFill>
                <a:srgbClr val="155B67"/>
              </a:solidFill>
            </p:spPr>
          </p:sp>
        </p:grp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EFC28597-F2A7-E31D-C757-8FD631456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3836" y="3008671"/>
            <a:ext cx="2604111" cy="70721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</a:rPr>
              <a:t>How can you help keep washrooms tidy?</a:t>
            </a:r>
          </a:p>
        </p:txBody>
      </p:sp>
    </p:spTree>
    <p:extLst>
      <p:ext uri="{BB962C8B-B14F-4D97-AF65-F5344CB8AC3E}">
        <p14:creationId xmlns:p14="http://schemas.microsoft.com/office/powerpoint/2010/main" val="3952544448"/>
      </p:ext>
    </p:extLst>
  </p:cSld>
  <p:clrMapOvr>
    <a:masterClrMapping/>
  </p:clrMapOvr>
  <p:transition spd="med" advClick="0" advTm="4000">
    <p:pull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CEA8111D-E943-FCAF-2C26-416B79149493}"/>
              </a:ext>
            </a:extLst>
          </p:cNvPr>
          <p:cNvGrpSpPr/>
          <p:nvPr/>
        </p:nvGrpSpPr>
        <p:grpSpPr>
          <a:xfrm rot="5400000">
            <a:off x="2743653" y="-2063818"/>
            <a:ext cx="1827896" cy="7461913"/>
            <a:chOff x="0" y="0"/>
            <a:chExt cx="2782410" cy="1109635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859C651-1968-DB67-79CF-0C8D6E1300B2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BBFE73F1-CCAF-CDB9-F79C-D2506AC2D8D2}"/>
              </a:ext>
            </a:extLst>
          </p:cNvPr>
          <p:cNvGrpSpPr/>
          <p:nvPr/>
        </p:nvGrpSpPr>
        <p:grpSpPr>
          <a:xfrm rot="5400000">
            <a:off x="2066159" y="-1207596"/>
            <a:ext cx="3182885" cy="7461911"/>
            <a:chOff x="0" y="0"/>
            <a:chExt cx="2828627" cy="1120362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0268F18-3B16-A795-5DA7-0A1D9A6B181E}"/>
                </a:ext>
              </a:extLst>
            </p:cNvPr>
            <p:cNvSpPr/>
            <p:nvPr/>
          </p:nvSpPr>
          <p:spPr>
            <a:xfrm>
              <a:off x="0" y="0"/>
              <a:ext cx="2828627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64A38CDD-BF0D-1A77-359B-7D5FC88D0169}"/>
              </a:ext>
            </a:extLst>
          </p:cNvPr>
          <p:cNvSpPr txBox="1">
            <a:spLocks/>
          </p:cNvSpPr>
          <p:nvPr/>
        </p:nvSpPr>
        <p:spPr>
          <a:xfrm>
            <a:off x="127538" y="211887"/>
            <a:ext cx="5530312" cy="45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rgbClr val="035D67"/>
                </a:solidFill>
              </a:rPr>
              <a:t>Help keep Washrooms tidy</a:t>
            </a:r>
            <a:endParaRPr lang="en-GB" sz="2400" b="1" dirty="0">
              <a:solidFill>
                <a:srgbClr val="035D67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452C4B-4084-A6BF-2385-29383B9BC75B}"/>
              </a:ext>
            </a:extLst>
          </p:cNvPr>
          <p:cNvGrpSpPr/>
          <p:nvPr/>
        </p:nvGrpSpPr>
        <p:grpSpPr>
          <a:xfrm>
            <a:off x="-19901" y="1266905"/>
            <a:ext cx="1888620" cy="2379807"/>
            <a:chOff x="31803" y="1266905"/>
            <a:chExt cx="1888620" cy="2379807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90BAF160-0216-D393-A14D-2F21C0903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803" y="1266905"/>
              <a:ext cx="1888620" cy="1888620"/>
            </a:xfrm>
            <a:prstGeom prst="rect">
              <a:avLst/>
            </a:prstGeom>
          </p:spPr>
        </p:pic>
        <p:sp>
          <p:nvSpPr>
            <p:cNvPr id="2" name="Subtitle 2">
              <a:extLst>
                <a:ext uri="{FF2B5EF4-FFF2-40B4-BE49-F238E27FC236}">
                  <a16:creationId xmlns:a16="http://schemas.microsoft.com/office/drawing/2014/main" id="{5133FD5E-FAD7-9729-AF83-E509590F2A33}"/>
                </a:ext>
              </a:extLst>
            </p:cNvPr>
            <p:cNvSpPr txBox="1">
              <a:spLocks/>
            </p:cNvSpPr>
            <p:nvPr/>
          </p:nvSpPr>
          <p:spPr>
            <a:xfrm>
              <a:off x="92241" y="3146139"/>
              <a:ext cx="1769216" cy="5005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Flush the toilet thoroughly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8E9574-C75F-D05B-F2A6-9FB2E2B4A0C3}"/>
              </a:ext>
            </a:extLst>
          </p:cNvPr>
          <p:cNvGrpSpPr/>
          <p:nvPr/>
        </p:nvGrpSpPr>
        <p:grpSpPr>
          <a:xfrm>
            <a:off x="1834533" y="1232512"/>
            <a:ext cx="1769216" cy="2414200"/>
            <a:chOff x="1971183" y="1232511"/>
            <a:chExt cx="1769216" cy="2414200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1CDAF304-6348-42DE-B3F9-65C69FA44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" r="4086"/>
            <a:stretch/>
          </p:blipFill>
          <p:spPr>
            <a:xfrm>
              <a:off x="2049583" y="1232511"/>
              <a:ext cx="1664251" cy="1812341"/>
            </a:xfrm>
            <a:prstGeom prst="rect">
              <a:avLst/>
            </a:prstGeom>
          </p:spPr>
        </p:pic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9201C46D-0D70-ED8B-B334-5178FE8AE947}"/>
                </a:ext>
              </a:extLst>
            </p:cNvPr>
            <p:cNvSpPr txBox="1">
              <a:spLocks/>
            </p:cNvSpPr>
            <p:nvPr/>
          </p:nvSpPr>
          <p:spPr>
            <a:xfrm>
              <a:off x="1971183" y="3149770"/>
              <a:ext cx="1769216" cy="4969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Put paper towels in the bin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23202B-DEE8-12C7-7D1F-7D3182D13702}"/>
              </a:ext>
            </a:extLst>
          </p:cNvPr>
          <p:cNvGrpSpPr/>
          <p:nvPr/>
        </p:nvGrpSpPr>
        <p:grpSpPr>
          <a:xfrm>
            <a:off x="5514622" y="1512990"/>
            <a:ext cx="1750041" cy="2389923"/>
            <a:chOff x="5514622" y="1512990"/>
            <a:chExt cx="1750041" cy="2389923"/>
          </a:xfrm>
        </p:grpSpPr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1195362D-58A5-76AA-1BEB-5C6C15B11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26667" y="1512990"/>
              <a:ext cx="1633149" cy="1633149"/>
            </a:xfrm>
            <a:prstGeom prst="rect">
              <a:avLst/>
            </a:prstGeom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93A2F68B-C1EF-8276-FD05-1CC0BA4EB3A2}"/>
                </a:ext>
              </a:extLst>
            </p:cNvPr>
            <p:cNvSpPr txBox="1">
              <a:spLocks/>
            </p:cNvSpPr>
            <p:nvPr/>
          </p:nvSpPr>
          <p:spPr>
            <a:xfrm>
              <a:off x="5514622" y="3151104"/>
              <a:ext cx="1750041" cy="75180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Keep the floor dry and tidy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65CA45-B22C-B9A6-8233-F2015507BB0C}"/>
              </a:ext>
            </a:extLst>
          </p:cNvPr>
          <p:cNvGrpSpPr/>
          <p:nvPr/>
        </p:nvGrpSpPr>
        <p:grpSpPr>
          <a:xfrm>
            <a:off x="3684165" y="1512990"/>
            <a:ext cx="1750041" cy="2297168"/>
            <a:chOff x="3764580" y="1503796"/>
            <a:chExt cx="1750041" cy="2297168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F32179BC-C889-A57D-1E53-A2CE177F3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548" b="9566"/>
            <a:stretch/>
          </p:blipFill>
          <p:spPr>
            <a:xfrm>
              <a:off x="3764580" y="1503796"/>
              <a:ext cx="1591370" cy="1479692"/>
            </a:xfrm>
            <a:prstGeom prst="rect">
              <a:avLst/>
            </a:prstGeom>
          </p:spPr>
        </p:pic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634C10A-31C8-977F-F6EE-62FB07B0A29D}"/>
                </a:ext>
              </a:extLst>
            </p:cNvPr>
            <p:cNvSpPr txBox="1">
              <a:spLocks/>
            </p:cNvSpPr>
            <p:nvPr/>
          </p:nvSpPr>
          <p:spPr>
            <a:xfrm>
              <a:off x="3764580" y="3146331"/>
              <a:ext cx="1750041" cy="65463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37160" indent="-137160" algn="l" defTabSz="54864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114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4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01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3444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0876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78308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37160" algn="l" defTabSz="54864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0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chemeClr val="bg1"/>
                  </a:solidFill>
                </a:rPr>
                <a:t>Only flush pee, poo and paper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80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5FDC33-3AE6-FF43-57EA-DE58BE7A4C0D}"/>
              </a:ext>
            </a:extLst>
          </p:cNvPr>
          <p:cNvGrpSpPr/>
          <p:nvPr/>
        </p:nvGrpSpPr>
        <p:grpSpPr>
          <a:xfrm>
            <a:off x="0" y="-1"/>
            <a:ext cx="3062872" cy="4114801"/>
            <a:chOff x="159570" y="642051"/>
            <a:chExt cx="9571205" cy="128583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D2313D-1285-B549-FABA-13F802AD1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5" r="25185"/>
            <a:stretch/>
          </p:blipFill>
          <p:spPr>
            <a:xfrm>
              <a:off x="159570" y="642051"/>
              <a:ext cx="9571205" cy="12858390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>
            <a:off x="2884147" y="-2"/>
            <a:ext cx="1827896" cy="4114801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>
            <a:off x="3062874" y="-2"/>
            <a:ext cx="4252326" cy="4114800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1553" y="1097438"/>
            <a:ext cx="3654965" cy="1919920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</a:rPr>
              <a:t>Please help us keep our school clean, hygienic and safe for us all to use</a:t>
            </a:r>
          </a:p>
        </p:txBody>
      </p:sp>
    </p:spTree>
    <p:extLst>
      <p:ext uri="{BB962C8B-B14F-4D97-AF65-F5344CB8AC3E}">
        <p14:creationId xmlns:p14="http://schemas.microsoft.com/office/powerpoint/2010/main" val="1988198055"/>
      </p:ext>
    </p:extLst>
  </p:cSld>
  <p:clrMapOvr>
    <a:masterClrMapping/>
  </p:clrMapOvr>
  <p:transition spd="slow" advClick="0" advTm="400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 rot="5400000">
            <a:off x="2743653" y="-631259"/>
            <a:ext cx="1827896" cy="7461913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 rot="5400000">
            <a:off x="2663019" y="-371896"/>
            <a:ext cx="1989167" cy="7461911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0822" y="2451238"/>
            <a:ext cx="5073555" cy="993457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Changes to the way we clean your school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3E3B48-740E-7838-7869-762D23475476}"/>
              </a:ext>
            </a:extLst>
          </p:cNvPr>
          <p:cNvSpPr/>
          <p:nvPr/>
        </p:nvSpPr>
        <p:spPr>
          <a:xfrm>
            <a:off x="2616200" y="946150"/>
            <a:ext cx="2082800" cy="1111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Insert logo</a:t>
            </a:r>
          </a:p>
        </p:txBody>
      </p:sp>
    </p:spTree>
    <p:extLst>
      <p:ext uri="{BB962C8B-B14F-4D97-AF65-F5344CB8AC3E}">
        <p14:creationId xmlns:p14="http://schemas.microsoft.com/office/powerpoint/2010/main" val="2942252611"/>
      </p:ext>
    </p:extLst>
  </p:cSld>
  <p:clrMapOvr>
    <a:masterClrMapping/>
  </p:clrMapOvr>
  <p:transition spd="med" advClick="0" advTm="4000"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5FDC33-3AE6-FF43-57EA-DE58BE7A4C0D}"/>
              </a:ext>
            </a:extLst>
          </p:cNvPr>
          <p:cNvGrpSpPr/>
          <p:nvPr/>
        </p:nvGrpSpPr>
        <p:grpSpPr>
          <a:xfrm>
            <a:off x="0" y="-1"/>
            <a:ext cx="3062872" cy="4114801"/>
            <a:chOff x="159570" y="642051"/>
            <a:chExt cx="9571205" cy="128583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D2313D-1285-B549-FABA-13F802AD1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591" t="8770" r="29414" b="5258"/>
            <a:stretch/>
          </p:blipFill>
          <p:spPr>
            <a:xfrm>
              <a:off x="159570" y="642051"/>
              <a:ext cx="9571205" cy="12858390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>
            <a:off x="2884147" y="-2"/>
            <a:ext cx="1827896" cy="4114801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>
            <a:off x="3062874" y="-2"/>
            <a:ext cx="4252326" cy="4114800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9202" y="1351858"/>
            <a:ext cx="3819667" cy="1411079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</a:rPr>
              <a:t>But we also need to reduce costs as much as possible</a:t>
            </a:r>
          </a:p>
        </p:txBody>
      </p:sp>
    </p:spTree>
    <p:extLst>
      <p:ext uri="{BB962C8B-B14F-4D97-AF65-F5344CB8AC3E}">
        <p14:creationId xmlns:p14="http://schemas.microsoft.com/office/powerpoint/2010/main" val="467298671"/>
      </p:ext>
    </p:extLst>
  </p:cSld>
  <p:clrMapOvr>
    <a:masterClrMapping/>
  </p:clrMapOvr>
  <p:transition spd="slow" advClick="0" advTm="4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5FDC33-3AE6-FF43-57EA-DE58BE7A4C0D}"/>
              </a:ext>
            </a:extLst>
          </p:cNvPr>
          <p:cNvGrpSpPr/>
          <p:nvPr/>
        </p:nvGrpSpPr>
        <p:grpSpPr>
          <a:xfrm>
            <a:off x="0" y="-1"/>
            <a:ext cx="3062872" cy="4114801"/>
            <a:chOff x="159570" y="642051"/>
            <a:chExt cx="9571205" cy="128583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D2313D-1285-B549-FABA-13F802AD1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591" t="8770" r="29414" b="5258"/>
            <a:stretch/>
          </p:blipFill>
          <p:spPr>
            <a:xfrm>
              <a:off x="159570" y="642051"/>
              <a:ext cx="9571205" cy="12858390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>
            <a:off x="2884147" y="-2"/>
            <a:ext cx="1827896" cy="4114801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>
            <a:off x="3062874" y="-2"/>
            <a:ext cx="4252326" cy="4114800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1108" y="1124597"/>
            <a:ext cx="3534443" cy="1865602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</a:rPr>
              <a:t>Please help us keep your school tidy, so our cleaners can do their job efficiently</a:t>
            </a:r>
          </a:p>
        </p:txBody>
      </p:sp>
    </p:spTree>
    <p:extLst>
      <p:ext uri="{BB962C8B-B14F-4D97-AF65-F5344CB8AC3E}">
        <p14:creationId xmlns:p14="http://schemas.microsoft.com/office/powerpoint/2010/main" val="3012796899"/>
      </p:ext>
    </p:extLst>
  </p:cSld>
  <p:clrMapOvr>
    <a:masterClrMapping/>
  </p:clrMapOvr>
  <p:transition spd="slow" advClick="0" advTm="4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2225ECCC-5C1A-AEAC-8B27-D93A1F19E978}"/>
              </a:ext>
            </a:extLst>
          </p:cNvPr>
          <p:cNvGrpSpPr/>
          <p:nvPr/>
        </p:nvGrpSpPr>
        <p:grpSpPr>
          <a:xfrm>
            <a:off x="-357574" y="-204238"/>
            <a:ext cx="7672774" cy="4382520"/>
            <a:chOff x="0" y="0"/>
            <a:chExt cx="24384000" cy="13927608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DB7DD6D0-7B23-4ACD-B396-41EE54B6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3039" t="25588"/>
            <a:stretch>
              <a:fillRect/>
            </a:stretch>
          </p:blipFill>
          <p:spPr>
            <a:xfrm>
              <a:off x="0" y="0"/>
              <a:ext cx="24384000" cy="139276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5A35B5-6E75-9341-1A68-3D25D3AF09D2}"/>
              </a:ext>
            </a:extLst>
          </p:cNvPr>
          <p:cNvGrpSpPr/>
          <p:nvPr/>
        </p:nvGrpSpPr>
        <p:grpSpPr>
          <a:xfrm>
            <a:off x="4057859" y="2910665"/>
            <a:ext cx="3257341" cy="805217"/>
            <a:chOff x="4057859" y="2777315"/>
            <a:chExt cx="3257341" cy="805217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1EC59D47-02BB-AFA7-84C2-6DD8CB61300F}"/>
                </a:ext>
              </a:extLst>
            </p:cNvPr>
            <p:cNvGrpSpPr/>
            <p:nvPr/>
          </p:nvGrpSpPr>
          <p:grpSpPr>
            <a:xfrm>
              <a:off x="4057859" y="2777315"/>
              <a:ext cx="1827896" cy="805217"/>
              <a:chOff x="0" y="0"/>
              <a:chExt cx="2782410" cy="11096357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40D4C43B-74AB-2A3C-D9E1-90714CE7755D}"/>
                  </a:ext>
                </a:extLst>
              </p:cNvPr>
              <p:cNvSpPr/>
              <p:nvPr/>
            </p:nvSpPr>
            <p:spPr>
              <a:xfrm>
                <a:off x="0" y="0"/>
                <a:ext cx="2782410" cy="11096357"/>
              </a:xfrm>
              <a:custGeom>
                <a:avLst/>
                <a:gdLst/>
                <a:ahLst/>
                <a:cxnLst/>
                <a:rect l="l" t="t" r="r" b="b"/>
                <a:pathLst>
                  <a:path w="2782410" h="11096357">
                    <a:moveTo>
                      <a:pt x="0" y="0"/>
                    </a:moveTo>
                    <a:lnTo>
                      <a:pt x="2782410" y="0"/>
                    </a:lnTo>
                    <a:lnTo>
                      <a:pt x="2782410" y="11096357"/>
                    </a:lnTo>
                    <a:lnTo>
                      <a:pt x="0" y="11096357"/>
                    </a:lnTo>
                    <a:close/>
                  </a:path>
                </a:pathLst>
              </a:custGeom>
              <a:solidFill>
                <a:srgbClr val="00A6B6"/>
              </a:solidFill>
            </p:spPr>
          </p:sp>
        </p:grpSp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FE64833F-9B72-13CD-6D01-A77598BCBE78}"/>
                </a:ext>
              </a:extLst>
            </p:cNvPr>
            <p:cNvGrpSpPr/>
            <p:nvPr/>
          </p:nvGrpSpPr>
          <p:grpSpPr>
            <a:xfrm>
              <a:off x="4236586" y="2777315"/>
              <a:ext cx="3078614" cy="805216"/>
              <a:chOff x="0" y="0"/>
              <a:chExt cx="3092729" cy="11203624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5C9CF84A-B2B1-25CF-F5A6-631F1A7A0D91}"/>
                  </a:ext>
                </a:extLst>
              </p:cNvPr>
              <p:cNvSpPr/>
              <p:nvPr/>
            </p:nvSpPr>
            <p:spPr>
              <a:xfrm>
                <a:off x="0" y="0"/>
                <a:ext cx="3092728" cy="11203624"/>
              </a:xfrm>
              <a:custGeom>
                <a:avLst/>
                <a:gdLst/>
                <a:ahLst/>
                <a:cxnLst/>
                <a:rect l="l" t="t" r="r" b="b"/>
                <a:pathLst>
                  <a:path w="3092728" h="11203624">
                    <a:moveTo>
                      <a:pt x="0" y="0"/>
                    </a:moveTo>
                    <a:lnTo>
                      <a:pt x="3092728" y="0"/>
                    </a:lnTo>
                    <a:lnTo>
                      <a:pt x="3092728" y="11203624"/>
                    </a:lnTo>
                    <a:lnTo>
                      <a:pt x="0" y="11203624"/>
                    </a:lnTo>
                    <a:close/>
                  </a:path>
                </a:pathLst>
              </a:custGeom>
              <a:solidFill>
                <a:srgbClr val="155B67"/>
              </a:solidFill>
            </p:spPr>
          </p:sp>
        </p:grp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EFC28597-F2A7-E31D-C757-8FD631456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2368" y="3171370"/>
            <a:ext cx="2604111" cy="36300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GB" sz="2400" b="1" dirty="0">
                <a:solidFill>
                  <a:schemeClr val="bg1"/>
                </a:solidFill>
              </a:rPr>
              <a:t>So, what’s changing?</a:t>
            </a:r>
          </a:p>
        </p:txBody>
      </p:sp>
    </p:spTree>
    <p:extLst>
      <p:ext uri="{BB962C8B-B14F-4D97-AF65-F5344CB8AC3E}">
        <p14:creationId xmlns:p14="http://schemas.microsoft.com/office/powerpoint/2010/main" val="1415540793"/>
      </p:ext>
    </p:extLst>
  </p:cSld>
  <p:clrMapOvr>
    <a:masterClrMapping/>
  </p:clrMapOvr>
  <p:transition spd="med" advClick="0" advTm="4000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5FDC33-3AE6-FF43-57EA-DE58BE7A4C0D}"/>
              </a:ext>
            </a:extLst>
          </p:cNvPr>
          <p:cNvGrpSpPr/>
          <p:nvPr/>
        </p:nvGrpSpPr>
        <p:grpSpPr>
          <a:xfrm>
            <a:off x="0" y="-1"/>
            <a:ext cx="3062872" cy="4114801"/>
            <a:chOff x="159570" y="642051"/>
            <a:chExt cx="9571205" cy="128583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D2313D-1285-B549-FABA-13F802AD1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7361" r="12311" b="5126"/>
            <a:stretch/>
          </p:blipFill>
          <p:spPr>
            <a:xfrm>
              <a:off x="159570" y="642051"/>
              <a:ext cx="9571205" cy="12858390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>
            <a:off x="2884147" y="-2"/>
            <a:ext cx="1827896" cy="4114801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>
            <a:off x="3062874" y="-2"/>
            <a:ext cx="4252326" cy="4114800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2058" y="1254137"/>
            <a:ext cx="3619292" cy="1584314"/>
          </a:xfrm>
        </p:spPr>
        <p:txBody>
          <a:bodyPr>
            <a:normAutofit/>
          </a:bodyPr>
          <a:lstStyle/>
          <a:p>
            <a:pPr algn="l"/>
            <a:r>
              <a:rPr lang="en-GB" sz="3600" b="1" dirty="0">
                <a:solidFill>
                  <a:schemeClr val="bg1"/>
                </a:solidFill>
              </a:rPr>
              <a:t>We’re likely to be trying robotic vacuum cleaners..</a:t>
            </a:r>
          </a:p>
        </p:txBody>
      </p:sp>
    </p:spTree>
    <p:extLst>
      <p:ext uri="{BB962C8B-B14F-4D97-AF65-F5344CB8AC3E}">
        <p14:creationId xmlns:p14="http://schemas.microsoft.com/office/powerpoint/2010/main" val="1173768884"/>
      </p:ext>
    </p:extLst>
  </p:cSld>
  <p:clrMapOvr>
    <a:masterClrMapping/>
  </p:clrMapOvr>
  <p:transition spd="slow" advClick="0" advTm="4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5FDC33-3AE6-FF43-57EA-DE58BE7A4C0D}"/>
              </a:ext>
            </a:extLst>
          </p:cNvPr>
          <p:cNvGrpSpPr/>
          <p:nvPr/>
        </p:nvGrpSpPr>
        <p:grpSpPr>
          <a:xfrm>
            <a:off x="0" y="-1"/>
            <a:ext cx="3062872" cy="4114801"/>
            <a:chOff x="159570" y="642051"/>
            <a:chExt cx="9571205" cy="128583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D2313D-1285-B549-FABA-13F802AD1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" r="376"/>
            <a:stretch/>
          </p:blipFill>
          <p:spPr>
            <a:xfrm>
              <a:off x="159570" y="642051"/>
              <a:ext cx="9571205" cy="12858390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>
            <a:off x="2884147" y="-2"/>
            <a:ext cx="1827896" cy="4114801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>
            <a:off x="3062874" y="-2"/>
            <a:ext cx="4252326" cy="4114800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7935" y="1437017"/>
            <a:ext cx="4042202" cy="1584314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</a:rPr>
              <a:t>And we may also introduce a centralised binning system..</a:t>
            </a:r>
          </a:p>
        </p:txBody>
      </p:sp>
    </p:spTree>
    <p:extLst>
      <p:ext uri="{BB962C8B-B14F-4D97-AF65-F5344CB8AC3E}">
        <p14:creationId xmlns:p14="http://schemas.microsoft.com/office/powerpoint/2010/main" val="1454443089"/>
      </p:ext>
    </p:extLst>
  </p:cSld>
  <p:clrMapOvr>
    <a:masterClrMapping/>
  </p:clrMapOvr>
  <p:transition spd="slow" advClick="0" advTm="4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5FDC33-3AE6-FF43-57EA-DE58BE7A4C0D}"/>
              </a:ext>
            </a:extLst>
          </p:cNvPr>
          <p:cNvGrpSpPr/>
          <p:nvPr/>
        </p:nvGrpSpPr>
        <p:grpSpPr>
          <a:xfrm>
            <a:off x="0" y="-1"/>
            <a:ext cx="3062872" cy="4114801"/>
            <a:chOff x="159570" y="642051"/>
            <a:chExt cx="9571205" cy="128583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D2313D-1285-B549-FABA-13F802AD1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48" r="17226"/>
            <a:stretch/>
          </p:blipFill>
          <p:spPr>
            <a:xfrm>
              <a:off x="159570" y="642051"/>
              <a:ext cx="9571205" cy="12858390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>
            <a:off x="2884147" y="-2"/>
            <a:ext cx="1827896" cy="4114801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>
            <a:off x="3062874" y="-2"/>
            <a:ext cx="4252326" cy="4114800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599" y="1416315"/>
            <a:ext cx="3919762" cy="1462057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</a:rPr>
              <a:t>We will also be cleaning quieter areas less frequently..</a:t>
            </a:r>
          </a:p>
        </p:txBody>
      </p:sp>
    </p:spTree>
    <p:extLst>
      <p:ext uri="{BB962C8B-B14F-4D97-AF65-F5344CB8AC3E}">
        <p14:creationId xmlns:p14="http://schemas.microsoft.com/office/powerpoint/2010/main" val="4224344945"/>
      </p:ext>
    </p:extLst>
  </p:cSld>
  <p:clrMapOvr>
    <a:masterClrMapping/>
  </p:clrMapOvr>
  <p:transition spd="slow" advClick="0" advTm="4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5FDC33-3AE6-FF43-57EA-DE58BE7A4C0D}"/>
              </a:ext>
            </a:extLst>
          </p:cNvPr>
          <p:cNvGrpSpPr/>
          <p:nvPr/>
        </p:nvGrpSpPr>
        <p:grpSpPr>
          <a:xfrm>
            <a:off x="0" y="-1"/>
            <a:ext cx="3062872" cy="4114801"/>
            <a:chOff x="159570" y="642051"/>
            <a:chExt cx="9571205" cy="128583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D2313D-1285-B549-FABA-13F802AD1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5" r="32149"/>
            <a:stretch/>
          </p:blipFill>
          <p:spPr>
            <a:xfrm>
              <a:off x="159570" y="642051"/>
              <a:ext cx="9571205" cy="12858390"/>
            </a:xfrm>
            <a:prstGeom prst="rect">
              <a:avLst/>
            </a:prstGeom>
          </p:spPr>
        </p:pic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1EC59D47-02BB-AFA7-84C2-6DD8CB61300F}"/>
              </a:ext>
            </a:extLst>
          </p:cNvPr>
          <p:cNvGrpSpPr/>
          <p:nvPr/>
        </p:nvGrpSpPr>
        <p:grpSpPr>
          <a:xfrm>
            <a:off x="2884147" y="-2"/>
            <a:ext cx="1827896" cy="4114801"/>
            <a:chOff x="0" y="0"/>
            <a:chExt cx="2782410" cy="110963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0D4C43B-74AB-2A3C-D9E1-90714CE7755D}"/>
                </a:ext>
              </a:extLst>
            </p:cNvPr>
            <p:cNvSpPr/>
            <p:nvPr/>
          </p:nvSpPr>
          <p:spPr>
            <a:xfrm>
              <a:off x="0" y="0"/>
              <a:ext cx="2782410" cy="11096357"/>
            </a:xfrm>
            <a:custGeom>
              <a:avLst/>
              <a:gdLst/>
              <a:ahLst/>
              <a:cxnLst/>
              <a:rect l="l" t="t" r="r" b="b"/>
              <a:pathLst>
                <a:path w="2782410" h="11096357">
                  <a:moveTo>
                    <a:pt x="0" y="0"/>
                  </a:moveTo>
                  <a:lnTo>
                    <a:pt x="2782410" y="0"/>
                  </a:lnTo>
                  <a:lnTo>
                    <a:pt x="2782410" y="11096357"/>
                  </a:lnTo>
                  <a:lnTo>
                    <a:pt x="0" y="11096357"/>
                  </a:lnTo>
                  <a:close/>
                </a:path>
              </a:pathLst>
            </a:custGeom>
            <a:solidFill>
              <a:srgbClr val="00A6B6"/>
            </a:solidFill>
          </p:spPr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FE64833F-9B72-13CD-6D01-A77598BCBE78}"/>
              </a:ext>
            </a:extLst>
          </p:cNvPr>
          <p:cNvGrpSpPr/>
          <p:nvPr/>
        </p:nvGrpSpPr>
        <p:grpSpPr>
          <a:xfrm>
            <a:off x="3062874" y="-2"/>
            <a:ext cx="4252326" cy="4114800"/>
            <a:chOff x="0" y="0"/>
            <a:chExt cx="3092729" cy="1120362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C9CF84A-B2B1-25CF-F5A6-631F1A7A0D91}"/>
                </a:ext>
              </a:extLst>
            </p:cNvPr>
            <p:cNvSpPr/>
            <p:nvPr/>
          </p:nvSpPr>
          <p:spPr>
            <a:xfrm>
              <a:off x="0" y="0"/>
              <a:ext cx="3092728" cy="11203624"/>
            </a:xfrm>
            <a:custGeom>
              <a:avLst/>
              <a:gdLst/>
              <a:ahLst/>
              <a:cxnLst/>
              <a:rect l="l" t="t" r="r" b="b"/>
              <a:pathLst>
                <a:path w="3092728" h="11203624">
                  <a:moveTo>
                    <a:pt x="0" y="0"/>
                  </a:moveTo>
                  <a:lnTo>
                    <a:pt x="3092728" y="0"/>
                  </a:lnTo>
                  <a:lnTo>
                    <a:pt x="3092728" y="11203624"/>
                  </a:lnTo>
                  <a:lnTo>
                    <a:pt x="0" y="11203624"/>
                  </a:lnTo>
                  <a:close/>
                </a:path>
              </a:pathLst>
            </a:custGeom>
            <a:solidFill>
              <a:srgbClr val="155B67"/>
            </a:solidFill>
          </p:spPr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CC737E8-B7D9-1004-0C5A-5A37E6C30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1746" y="1114995"/>
            <a:ext cx="3794580" cy="1584314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</a:rPr>
              <a:t>And will be using special coatings on surfaces to make them easier to keep clean..</a:t>
            </a:r>
          </a:p>
        </p:txBody>
      </p:sp>
    </p:spTree>
    <p:extLst>
      <p:ext uri="{BB962C8B-B14F-4D97-AF65-F5344CB8AC3E}">
        <p14:creationId xmlns:p14="http://schemas.microsoft.com/office/powerpoint/2010/main" val="3969710519"/>
      </p:ext>
    </p:extLst>
  </p:cSld>
  <p:clrMapOvr>
    <a:masterClrMapping/>
  </p:clrMapOvr>
  <p:transition spd="slow" advClick="0" advTm="4000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659</TotalTime>
  <Words>306</Words>
  <Application>Microsoft Office PowerPoint</Application>
  <PresentationFormat>Custom</PresentationFormat>
  <Paragraphs>41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</dc:creator>
  <cp:lastModifiedBy>Grace Mummery</cp:lastModifiedBy>
  <cp:revision>10</cp:revision>
  <dcterms:created xsi:type="dcterms:W3CDTF">2022-12-20T13:03:27Z</dcterms:created>
  <dcterms:modified xsi:type="dcterms:W3CDTF">2022-12-22T15:36:05Z</dcterms:modified>
</cp:coreProperties>
</file>